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lef"/>
      <p:regular r:id="rId24"/>
      <p:bold r:id="rId25"/>
    </p:embeddedFont>
    <p:embeddedFont>
      <p:font typeface="Suez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lef-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uezOne-regular.fntdata"/><Relationship Id="rId25" Type="http://schemas.openxmlformats.org/officeDocument/2006/relationships/font" Target="fonts/Alef-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eitansh28/DoMore"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eitansh28/DoMore/tree/main/app/src/main/java/com/example/myapplicatio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Bz-fbs73yH5yGL2BkzcFVd7GfOuNPTmd/view?usp=share_link"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WSBi8Y-buhMLpp7hNKdo5o1Mbc0GAe2h/view?usp=share_link"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nsole.firebase.google.com/project/kindness-f2638/firestore/data/~2Fassociations~2Feq8HpuakPAcLRespob8L5pIpFBI3"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a:t>מגישים: 316503986 312194681 315599563</a:t>
            </a:r>
            <a:br>
              <a:rPr lang="iw"/>
            </a:br>
            <a:r>
              <a:rPr lang="iw" u="sng">
                <a:solidFill>
                  <a:schemeClr val="hlink"/>
                </a:solidFill>
                <a:hlinkClick r:id="rId2"/>
              </a:rPr>
              <a:t>GitHub Link</a:t>
            </a:r>
            <a:endParaRPr/>
          </a:p>
          <a:p>
            <a:pPr indent="0" lvl="0" marL="0" rtl="0" algn="l">
              <a:spcBef>
                <a:spcPts val="0"/>
              </a:spcBef>
              <a:spcAft>
                <a:spcPts val="0"/>
              </a:spcAft>
              <a:buNone/>
            </a:pPr>
            <a:r>
              <a:t/>
            </a:r>
            <a:endParaRPr/>
          </a:p>
          <a:p>
            <a:pPr indent="0" lvl="0" marL="0" rtl="1" algn="r">
              <a:spcBef>
                <a:spcPts val="0"/>
              </a:spcBef>
              <a:spcAft>
                <a:spcPts val="0"/>
              </a:spcAft>
              <a:buNone/>
            </a:pPr>
            <a:r>
              <a:rPr lang="iw"/>
              <a:t>ע</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c9109e0cd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c9109e0cd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w" u="sng">
                <a:solidFill>
                  <a:schemeClr val="hlink"/>
                </a:solidFill>
                <a:hlinkClick r:id="rId2"/>
              </a:rPr>
              <a:t>Github Link To Project</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d6881db9d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d6881db9d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d6881db9d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d6881db9d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d6881db9d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d6881db9d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d6881db9d9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d6881db9d9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d6881db9d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d6881db9d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סרטון שמדגים כניסה לתפריט אצל עמותה ועריכת התנדבות: </a:t>
            </a:r>
            <a:r>
              <a:rPr lang="iw" u="sng">
                <a:solidFill>
                  <a:schemeClr val="hlink"/>
                </a:solidFill>
                <a:hlinkClick r:id="rId2"/>
              </a:rPr>
              <a:t>Link</a:t>
            </a:r>
            <a:endParaRPr/>
          </a:p>
          <a:p>
            <a:pPr indent="0" lvl="0" marL="0" rtl="1" algn="r">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cf63ea3c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cf63ea3c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סרטון שמדגים השתבצות של מתנדב להתנדבות ומחיקת השיבוץ: </a:t>
            </a:r>
            <a:r>
              <a:rPr lang="iw" u="sng">
                <a:solidFill>
                  <a:schemeClr val="hlink"/>
                </a:solidFill>
                <a:hlinkClick r:id="rId2"/>
              </a:rPr>
              <a:t>Link</a:t>
            </a:r>
            <a:endParaRPr/>
          </a:p>
          <a:p>
            <a:pPr indent="0" lvl="0" marL="0" rtl="1" algn="r">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c96ffe3c2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c96ffe3c2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d6881db9d9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d6881db9d9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c96ffe3c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c96ffe3c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c96ffe3c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c96ffe3c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c96847ddf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c96847dd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c9109e0cd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c9109e0cd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c974c03d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c974c03d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אולי כדאי להציג כאן איך זה נראה בפיירבייס עצמו</a:t>
            </a:r>
            <a:br>
              <a:rPr lang="iw"/>
            </a:br>
            <a:r>
              <a:rPr lang="iw" u="sng">
                <a:solidFill>
                  <a:schemeClr val="hlink"/>
                </a:solidFill>
                <a:hlinkClick r:id="rId2"/>
              </a:rPr>
              <a:t>DoMore - FireBase</a:t>
            </a:r>
            <a:endParaRPr/>
          </a:p>
          <a:p>
            <a:pPr indent="0" lvl="0" marL="0" rtl="1" algn="r">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d52303b68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d52303b68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d6881db9d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d6881db9d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iw"/>
              <a:t>נחשוב אחכ אם יש סיבה להכניס את השקופית הזאת</a:t>
            </a:r>
            <a:endParaRPr/>
          </a:p>
          <a:p>
            <a:pPr indent="0" lvl="0" marL="0" rtl="1" algn="r">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c96ffe3c2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c96ffe3c2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i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drive.google.com/file/d/1Bz-fbs73yH5yGL2BkzcFVd7GfOuNPTmd/view"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drive.google.com/file/d/1WSBi8Y-buhMLpp7hNKdo5o1Mbc0GAe2h/view"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6.png"/><Relationship Id="rId5" Type="http://schemas.openxmlformats.org/officeDocument/2006/relationships/hyperlink" Target="https://github.com/eitansh28/DoMore" TargetMode="External"/><Relationship Id="rId6" Type="http://schemas.openxmlformats.org/officeDocument/2006/relationships/image" Target="../media/image30.png"/><Relationship Id="rId7" Type="http://schemas.openxmlformats.org/officeDocument/2006/relationships/hyperlink" Target="https://console.firebase.google.com/u/0/project/kindness-f2638/firestore/data/~2Fassociations~2FA7g8cd3GHfSTKd4bOABaaYP6olD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58450" y="-1341800"/>
            <a:ext cx="7827100" cy="7827100"/>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4"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0" y="1380125"/>
            <a:ext cx="2495550" cy="3629025"/>
          </a:xfrm>
          <a:prstGeom prst="rect">
            <a:avLst/>
          </a:prstGeom>
          <a:noFill/>
          <a:ln>
            <a:noFill/>
          </a:ln>
        </p:spPr>
      </p:pic>
      <p:pic>
        <p:nvPicPr>
          <p:cNvPr id="116" name="Google Shape;116;p22"/>
          <p:cNvPicPr preferRelativeResize="0"/>
          <p:nvPr/>
        </p:nvPicPr>
        <p:blipFill>
          <a:blip r:embed="rId4">
            <a:alphaModFix/>
          </a:blip>
          <a:stretch>
            <a:fillRect/>
          </a:stretch>
        </p:blipFill>
        <p:spPr>
          <a:xfrm>
            <a:off x="6955500" y="3625075"/>
            <a:ext cx="1990725" cy="1552575"/>
          </a:xfrm>
          <a:prstGeom prst="rect">
            <a:avLst/>
          </a:prstGeom>
          <a:noFill/>
          <a:ln>
            <a:noFill/>
          </a:ln>
        </p:spPr>
      </p:pic>
      <p:pic>
        <p:nvPicPr>
          <p:cNvPr id="117" name="Google Shape;117;p22"/>
          <p:cNvPicPr preferRelativeResize="0"/>
          <p:nvPr/>
        </p:nvPicPr>
        <p:blipFill>
          <a:blip r:embed="rId5">
            <a:alphaModFix/>
          </a:blip>
          <a:stretch>
            <a:fillRect/>
          </a:stretch>
        </p:blipFill>
        <p:spPr>
          <a:xfrm>
            <a:off x="6796338" y="1490925"/>
            <a:ext cx="1952625" cy="1524000"/>
          </a:xfrm>
          <a:prstGeom prst="rect">
            <a:avLst/>
          </a:prstGeom>
          <a:noFill/>
          <a:ln>
            <a:noFill/>
          </a:ln>
        </p:spPr>
      </p:pic>
      <p:pic>
        <p:nvPicPr>
          <p:cNvPr id="118" name="Google Shape;118;p22"/>
          <p:cNvPicPr preferRelativeResize="0"/>
          <p:nvPr/>
        </p:nvPicPr>
        <p:blipFill>
          <a:blip r:embed="rId6">
            <a:alphaModFix/>
          </a:blip>
          <a:stretch>
            <a:fillRect/>
          </a:stretch>
        </p:blipFill>
        <p:spPr>
          <a:xfrm>
            <a:off x="4280775" y="1245775"/>
            <a:ext cx="1957410" cy="3897725"/>
          </a:xfrm>
          <a:prstGeom prst="rect">
            <a:avLst/>
          </a:prstGeom>
          <a:noFill/>
          <a:ln>
            <a:noFill/>
          </a:ln>
        </p:spPr>
      </p:pic>
      <p:sp>
        <p:nvSpPr>
          <p:cNvPr id="119" name="Google Shape;119;p22"/>
          <p:cNvSpPr txBox="1"/>
          <p:nvPr/>
        </p:nvSpPr>
        <p:spPr>
          <a:xfrm>
            <a:off x="7245263" y="3333750"/>
            <a:ext cx="14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Model </a:t>
            </a:r>
            <a:endParaRPr/>
          </a:p>
        </p:txBody>
      </p:sp>
      <p:sp>
        <p:nvSpPr>
          <p:cNvPr id="120" name="Google Shape;120;p22"/>
          <p:cNvSpPr txBox="1"/>
          <p:nvPr/>
        </p:nvSpPr>
        <p:spPr>
          <a:xfrm>
            <a:off x="4474663" y="930175"/>
            <a:ext cx="14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Model-View</a:t>
            </a:r>
            <a:endParaRPr/>
          </a:p>
        </p:txBody>
      </p:sp>
      <p:sp>
        <p:nvSpPr>
          <p:cNvPr id="121" name="Google Shape;121;p22"/>
          <p:cNvSpPr txBox="1"/>
          <p:nvPr/>
        </p:nvSpPr>
        <p:spPr>
          <a:xfrm>
            <a:off x="1415929" y="930175"/>
            <a:ext cx="82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View</a:t>
            </a:r>
            <a:endParaRPr/>
          </a:p>
        </p:txBody>
      </p:sp>
      <p:sp>
        <p:nvSpPr>
          <p:cNvPr id="122" name="Google Shape;122;p22"/>
          <p:cNvSpPr txBox="1"/>
          <p:nvPr/>
        </p:nvSpPr>
        <p:spPr>
          <a:xfrm>
            <a:off x="7067050" y="945750"/>
            <a:ext cx="141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a:t>API Server</a:t>
            </a:r>
            <a:endParaRPr/>
          </a:p>
        </p:txBody>
      </p:sp>
      <p:pic>
        <p:nvPicPr>
          <p:cNvPr id="123" name="Google Shape;123;p22"/>
          <p:cNvPicPr preferRelativeResize="0"/>
          <p:nvPr/>
        </p:nvPicPr>
        <p:blipFill>
          <a:blip r:embed="rId7">
            <a:alphaModFix/>
          </a:blip>
          <a:stretch>
            <a:fillRect/>
          </a:stretch>
        </p:blipFill>
        <p:spPr>
          <a:xfrm>
            <a:off x="2242425" y="1095363"/>
            <a:ext cx="2038350" cy="4048125"/>
          </a:xfrm>
          <a:prstGeom prst="rect">
            <a:avLst/>
          </a:prstGeom>
          <a:noFill/>
          <a:ln>
            <a:noFill/>
          </a:ln>
        </p:spPr>
      </p:pic>
      <p:sp>
        <p:nvSpPr>
          <p:cNvPr id="124" name="Google Shape;124;p22"/>
          <p:cNvSpPr txBox="1"/>
          <p:nvPr/>
        </p:nvSpPr>
        <p:spPr>
          <a:xfrm>
            <a:off x="2906275" y="157850"/>
            <a:ext cx="2979600" cy="4926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b="1" lang="iw" sz="2000">
                <a:latin typeface="Alef"/>
                <a:ea typeface="Alef"/>
                <a:cs typeface="Alef"/>
                <a:sym typeface="Alef"/>
              </a:rPr>
              <a:t>איך זה נראה בפועל?</a:t>
            </a:r>
            <a:endParaRPr b="1" sz="2000">
              <a:latin typeface="Alef"/>
              <a:ea typeface="Alef"/>
              <a:cs typeface="Alef"/>
              <a:sym typeface="Alef"/>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2638055" y="928700"/>
            <a:ext cx="1891671" cy="4052449"/>
          </a:xfrm>
          <a:prstGeom prst="rect">
            <a:avLst/>
          </a:prstGeom>
          <a:noFill/>
          <a:ln>
            <a:noFill/>
          </a:ln>
        </p:spPr>
      </p:pic>
      <p:pic>
        <p:nvPicPr>
          <p:cNvPr id="130" name="Google Shape;130;p23"/>
          <p:cNvPicPr preferRelativeResize="0"/>
          <p:nvPr/>
        </p:nvPicPr>
        <p:blipFill>
          <a:blip r:embed="rId4">
            <a:alphaModFix/>
          </a:blip>
          <a:stretch>
            <a:fillRect/>
          </a:stretch>
        </p:blipFill>
        <p:spPr>
          <a:xfrm>
            <a:off x="625755" y="928700"/>
            <a:ext cx="1891671" cy="4052449"/>
          </a:xfrm>
          <a:prstGeom prst="rect">
            <a:avLst/>
          </a:prstGeom>
          <a:noFill/>
          <a:ln>
            <a:noFill/>
          </a:ln>
          <a:effectLst>
            <a:outerShdw blurRad="57150" rotWithShape="0" algn="bl" dir="12600000" dist="133350">
              <a:srgbClr val="000000">
                <a:alpha val="10000"/>
              </a:srgbClr>
            </a:outerShdw>
          </a:effectLst>
        </p:spPr>
      </p:pic>
      <p:pic>
        <p:nvPicPr>
          <p:cNvPr id="131" name="Google Shape;131;p23"/>
          <p:cNvPicPr preferRelativeResize="0"/>
          <p:nvPr/>
        </p:nvPicPr>
        <p:blipFill>
          <a:blip r:embed="rId5">
            <a:alphaModFix/>
          </a:blip>
          <a:stretch>
            <a:fillRect/>
          </a:stretch>
        </p:blipFill>
        <p:spPr>
          <a:xfrm>
            <a:off x="4650350" y="928700"/>
            <a:ext cx="1891661" cy="4052449"/>
          </a:xfrm>
          <a:prstGeom prst="rect">
            <a:avLst/>
          </a:prstGeom>
          <a:noFill/>
          <a:ln>
            <a:noFill/>
          </a:ln>
        </p:spPr>
      </p:pic>
      <p:sp>
        <p:nvSpPr>
          <p:cNvPr id="132" name="Google Shape;132;p23"/>
          <p:cNvSpPr txBox="1"/>
          <p:nvPr/>
        </p:nvSpPr>
        <p:spPr>
          <a:xfrm>
            <a:off x="2357788" y="251925"/>
            <a:ext cx="4281000" cy="5388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2300">
                <a:latin typeface="Alef"/>
                <a:ea typeface="Alef"/>
                <a:cs typeface="Alef"/>
                <a:sym typeface="Alef"/>
              </a:rPr>
              <a:t>הרשמה והתחברות</a:t>
            </a:r>
            <a:endParaRPr b="1" sz="2300">
              <a:latin typeface="Alef"/>
              <a:ea typeface="Alef"/>
              <a:cs typeface="Alef"/>
              <a:sym typeface="Alef"/>
            </a:endParaRPr>
          </a:p>
        </p:txBody>
      </p:sp>
      <p:pic>
        <p:nvPicPr>
          <p:cNvPr id="133" name="Google Shape;133;p23"/>
          <p:cNvPicPr preferRelativeResize="0"/>
          <p:nvPr/>
        </p:nvPicPr>
        <p:blipFill>
          <a:blip r:embed="rId6">
            <a:alphaModFix/>
          </a:blip>
          <a:stretch>
            <a:fillRect/>
          </a:stretch>
        </p:blipFill>
        <p:spPr>
          <a:xfrm>
            <a:off x="6714998" y="928683"/>
            <a:ext cx="1891675" cy="405249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4"/>
          <p:cNvPicPr preferRelativeResize="0"/>
          <p:nvPr/>
        </p:nvPicPr>
        <p:blipFill>
          <a:blip r:embed="rId3">
            <a:alphaModFix/>
          </a:blip>
          <a:stretch>
            <a:fillRect/>
          </a:stretch>
        </p:blipFill>
        <p:spPr>
          <a:xfrm>
            <a:off x="2647650" y="1074475"/>
            <a:ext cx="1851200" cy="3904399"/>
          </a:xfrm>
          <a:prstGeom prst="rect">
            <a:avLst/>
          </a:prstGeom>
          <a:noFill/>
          <a:ln>
            <a:noFill/>
          </a:ln>
          <a:effectLst>
            <a:outerShdw blurRad="57150" rotWithShape="0" algn="bl" dir="12600000" dist="133350">
              <a:srgbClr val="000000">
                <a:alpha val="10000"/>
              </a:srgbClr>
            </a:outerShdw>
          </a:effectLst>
        </p:spPr>
      </p:pic>
      <p:pic>
        <p:nvPicPr>
          <p:cNvPr id="139" name="Google Shape;139;p24"/>
          <p:cNvPicPr preferRelativeResize="0"/>
          <p:nvPr/>
        </p:nvPicPr>
        <p:blipFill>
          <a:blip r:embed="rId4">
            <a:alphaModFix/>
          </a:blip>
          <a:stretch>
            <a:fillRect/>
          </a:stretch>
        </p:blipFill>
        <p:spPr>
          <a:xfrm>
            <a:off x="4738451" y="1074475"/>
            <a:ext cx="1851200" cy="3904399"/>
          </a:xfrm>
          <a:prstGeom prst="rect">
            <a:avLst/>
          </a:prstGeom>
          <a:noFill/>
          <a:ln>
            <a:noFill/>
          </a:ln>
          <a:effectLst>
            <a:outerShdw blurRad="57150" rotWithShape="0" algn="bl" dir="12600000" dist="133350">
              <a:srgbClr val="000000">
                <a:alpha val="10000"/>
              </a:srgbClr>
            </a:outerShdw>
          </a:effectLst>
        </p:spPr>
      </p:pic>
      <p:pic>
        <p:nvPicPr>
          <p:cNvPr id="140" name="Google Shape;140;p24"/>
          <p:cNvPicPr preferRelativeResize="0"/>
          <p:nvPr/>
        </p:nvPicPr>
        <p:blipFill>
          <a:blip r:embed="rId5">
            <a:alphaModFix/>
          </a:blip>
          <a:stretch>
            <a:fillRect/>
          </a:stretch>
        </p:blipFill>
        <p:spPr>
          <a:xfrm>
            <a:off x="531425" y="1074500"/>
            <a:ext cx="1851200" cy="3904348"/>
          </a:xfrm>
          <a:prstGeom prst="rect">
            <a:avLst/>
          </a:prstGeom>
          <a:noFill/>
          <a:ln>
            <a:noFill/>
          </a:ln>
          <a:effectLst>
            <a:outerShdw blurRad="57150" rotWithShape="0" algn="bl" dir="12600000" dist="133350">
              <a:srgbClr val="000000">
                <a:alpha val="10000"/>
              </a:srgbClr>
            </a:outerShdw>
          </a:effectLst>
        </p:spPr>
      </p:pic>
      <p:pic>
        <p:nvPicPr>
          <p:cNvPr id="141" name="Google Shape;141;p24"/>
          <p:cNvPicPr preferRelativeResize="0"/>
          <p:nvPr/>
        </p:nvPicPr>
        <p:blipFill>
          <a:blip r:embed="rId6">
            <a:alphaModFix/>
          </a:blip>
          <a:stretch>
            <a:fillRect/>
          </a:stretch>
        </p:blipFill>
        <p:spPr>
          <a:xfrm>
            <a:off x="6808400" y="1074500"/>
            <a:ext cx="1851200" cy="3904348"/>
          </a:xfrm>
          <a:prstGeom prst="rect">
            <a:avLst/>
          </a:prstGeom>
          <a:noFill/>
          <a:ln>
            <a:noFill/>
          </a:ln>
          <a:effectLst>
            <a:outerShdw blurRad="57150" rotWithShape="0" algn="bl" dir="12600000" dist="133350">
              <a:srgbClr val="000000">
                <a:alpha val="10000"/>
              </a:srgbClr>
            </a:outerShdw>
          </a:effectLst>
        </p:spPr>
      </p:pic>
      <p:sp>
        <p:nvSpPr>
          <p:cNvPr id="142" name="Google Shape;142;p24"/>
          <p:cNvSpPr txBox="1"/>
          <p:nvPr/>
        </p:nvSpPr>
        <p:spPr>
          <a:xfrm>
            <a:off x="-79325" y="612775"/>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מסך בית</a:t>
            </a:r>
            <a:endParaRPr b="1" sz="1800">
              <a:latin typeface="Alef"/>
              <a:ea typeface="Alef"/>
              <a:cs typeface="Alef"/>
              <a:sym typeface="Alef"/>
            </a:endParaRPr>
          </a:p>
        </p:txBody>
      </p:sp>
      <p:sp>
        <p:nvSpPr>
          <p:cNvPr id="143" name="Google Shape;143;p24"/>
          <p:cNvSpPr txBox="1"/>
          <p:nvPr/>
        </p:nvSpPr>
        <p:spPr>
          <a:xfrm>
            <a:off x="6314850" y="612775"/>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דיאלוג התנדבות</a:t>
            </a:r>
            <a:endParaRPr b="1" sz="1800">
              <a:latin typeface="Alef"/>
              <a:ea typeface="Alef"/>
              <a:cs typeface="Alef"/>
              <a:sym typeface="Alef"/>
            </a:endParaRPr>
          </a:p>
        </p:txBody>
      </p:sp>
      <p:sp>
        <p:nvSpPr>
          <p:cNvPr id="144" name="Google Shape;144;p24"/>
          <p:cNvSpPr txBox="1"/>
          <p:nvPr/>
        </p:nvSpPr>
        <p:spPr>
          <a:xfrm>
            <a:off x="4244900" y="612775"/>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חיפוש</a:t>
            </a:r>
            <a:endParaRPr b="1" sz="1800">
              <a:latin typeface="Alef"/>
              <a:ea typeface="Alef"/>
              <a:cs typeface="Alef"/>
              <a:sym typeface="Alef"/>
            </a:endParaRPr>
          </a:p>
        </p:txBody>
      </p:sp>
      <p:sp>
        <p:nvSpPr>
          <p:cNvPr id="145" name="Google Shape;145;p24"/>
          <p:cNvSpPr txBox="1"/>
          <p:nvPr/>
        </p:nvSpPr>
        <p:spPr>
          <a:xfrm>
            <a:off x="2217600" y="612775"/>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רשימת התנדבויות</a:t>
            </a:r>
            <a:endParaRPr b="1" sz="1800">
              <a:latin typeface="Alef"/>
              <a:ea typeface="Alef"/>
              <a:cs typeface="Alef"/>
              <a:sym typeface="Alef"/>
            </a:endParaRPr>
          </a:p>
        </p:txBody>
      </p:sp>
      <p:sp>
        <p:nvSpPr>
          <p:cNvPr id="146" name="Google Shape;146;p24"/>
          <p:cNvSpPr txBox="1"/>
          <p:nvPr/>
        </p:nvSpPr>
        <p:spPr>
          <a:xfrm>
            <a:off x="4055400" y="0"/>
            <a:ext cx="1033200" cy="5541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iw" sz="2400">
                <a:solidFill>
                  <a:srgbClr val="0C343D"/>
                </a:solidFill>
                <a:latin typeface="Suez One"/>
                <a:ea typeface="Suez One"/>
                <a:cs typeface="Suez One"/>
                <a:sym typeface="Suez One"/>
              </a:rPr>
              <a:t>מתנדב</a:t>
            </a:r>
            <a:endParaRPr sz="2400">
              <a:solidFill>
                <a:srgbClr val="0C343D"/>
              </a:solidFill>
              <a:latin typeface="Suez One"/>
              <a:ea typeface="Suez One"/>
              <a:cs typeface="Suez One"/>
              <a:sym typeface="Suez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5"/>
          <p:cNvPicPr preferRelativeResize="0"/>
          <p:nvPr/>
        </p:nvPicPr>
        <p:blipFill>
          <a:blip r:embed="rId3">
            <a:alphaModFix/>
          </a:blip>
          <a:stretch>
            <a:fillRect/>
          </a:stretch>
        </p:blipFill>
        <p:spPr>
          <a:xfrm>
            <a:off x="626387" y="939075"/>
            <a:ext cx="1865940" cy="4136090"/>
          </a:xfrm>
          <a:prstGeom prst="rect">
            <a:avLst/>
          </a:prstGeom>
          <a:noFill/>
          <a:ln>
            <a:noFill/>
          </a:ln>
        </p:spPr>
      </p:pic>
      <p:pic>
        <p:nvPicPr>
          <p:cNvPr id="152" name="Google Shape;152;p25"/>
          <p:cNvPicPr preferRelativeResize="0"/>
          <p:nvPr/>
        </p:nvPicPr>
        <p:blipFill>
          <a:blip r:embed="rId4">
            <a:alphaModFix/>
          </a:blip>
          <a:stretch>
            <a:fillRect/>
          </a:stretch>
        </p:blipFill>
        <p:spPr>
          <a:xfrm>
            <a:off x="2618226" y="939075"/>
            <a:ext cx="1865940" cy="4136090"/>
          </a:xfrm>
          <a:prstGeom prst="rect">
            <a:avLst/>
          </a:prstGeom>
          <a:noFill/>
          <a:ln>
            <a:noFill/>
          </a:ln>
        </p:spPr>
      </p:pic>
      <p:pic>
        <p:nvPicPr>
          <p:cNvPr id="153" name="Google Shape;153;p25"/>
          <p:cNvPicPr preferRelativeResize="0"/>
          <p:nvPr/>
        </p:nvPicPr>
        <p:blipFill>
          <a:blip r:embed="rId5">
            <a:alphaModFix/>
          </a:blip>
          <a:stretch>
            <a:fillRect/>
          </a:stretch>
        </p:blipFill>
        <p:spPr>
          <a:xfrm>
            <a:off x="4686265" y="939075"/>
            <a:ext cx="1865940" cy="4136090"/>
          </a:xfrm>
          <a:prstGeom prst="rect">
            <a:avLst/>
          </a:prstGeom>
          <a:noFill/>
          <a:ln>
            <a:noFill/>
          </a:ln>
        </p:spPr>
      </p:pic>
      <p:pic>
        <p:nvPicPr>
          <p:cNvPr id="154" name="Google Shape;154;p25"/>
          <p:cNvPicPr preferRelativeResize="0"/>
          <p:nvPr/>
        </p:nvPicPr>
        <p:blipFill>
          <a:blip r:embed="rId6">
            <a:alphaModFix/>
          </a:blip>
          <a:stretch>
            <a:fillRect/>
          </a:stretch>
        </p:blipFill>
        <p:spPr>
          <a:xfrm>
            <a:off x="6718650" y="939075"/>
            <a:ext cx="1865926" cy="4136100"/>
          </a:xfrm>
          <a:prstGeom prst="rect">
            <a:avLst/>
          </a:prstGeom>
          <a:noFill/>
          <a:ln>
            <a:noFill/>
          </a:ln>
        </p:spPr>
      </p:pic>
      <p:sp>
        <p:nvSpPr>
          <p:cNvPr id="155" name="Google Shape;155;p25"/>
          <p:cNvSpPr txBox="1"/>
          <p:nvPr/>
        </p:nvSpPr>
        <p:spPr>
          <a:xfrm>
            <a:off x="6232463" y="552675"/>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דיאלוג התנדבות</a:t>
            </a:r>
            <a:endParaRPr b="1" sz="1800">
              <a:latin typeface="Alef"/>
              <a:ea typeface="Alef"/>
              <a:cs typeface="Alef"/>
              <a:sym typeface="Alef"/>
            </a:endParaRPr>
          </a:p>
        </p:txBody>
      </p:sp>
      <p:sp>
        <p:nvSpPr>
          <p:cNvPr id="156" name="Google Shape;156;p25"/>
          <p:cNvSpPr txBox="1"/>
          <p:nvPr/>
        </p:nvSpPr>
        <p:spPr>
          <a:xfrm>
            <a:off x="4200075" y="552675"/>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ההתנדבויות שלי</a:t>
            </a:r>
            <a:endParaRPr b="1" sz="1800">
              <a:latin typeface="Alef"/>
              <a:ea typeface="Alef"/>
              <a:cs typeface="Alef"/>
              <a:sym typeface="Alef"/>
            </a:endParaRPr>
          </a:p>
        </p:txBody>
      </p:sp>
      <p:sp>
        <p:nvSpPr>
          <p:cNvPr id="157" name="Google Shape;157;p25"/>
          <p:cNvSpPr txBox="1"/>
          <p:nvPr/>
        </p:nvSpPr>
        <p:spPr>
          <a:xfrm>
            <a:off x="2132050" y="552675"/>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הוספת התנדבות</a:t>
            </a:r>
            <a:endParaRPr b="1" sz="1800">
              <a:latin typeface="Alef"/>
              <a:ea typeface="Alef"/>
              <a:cs typeface="Alef"/>
              <a:sym typeface="Alef"/>
            </a:endParaRPr>
          </a:p>
        </p:txBody>
      </p:sp>
      <p:sp>
        <p:nvSpPr>
          <p:cNvPr id="158" name="Google Shape;158;p25"/>
          <p:cNvSpPr txBox="1"/>
          <p:nvPr/>
        </p:nvSpPr>
        <p:spPr>
          <a:xfrm>
            <a:off x="140200" y="552675"/>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מסך בית</a:t>
            </a:r>
            <a:endParaRPr b="1" sz="1800">
              <a:latin typeface="Alef"/>
              <a:ea typeface="Alef"/>
              <a:cs typeface="Alef"/>
              <a:sym typeface="Alef"/>
            </a:endParaRPr>
          </a:p>
        </p:txBody>
      </p:sp>
      <p:sp>
        <p:nvSpPr>
          <p:cNvPr id="159" name="Google Shape;159;p25"/>
          <p:cNvSpPr txBox="1"/>
          <p:nvPr/>
        </p:nvSpPr>
        <p:spPr>
          <a:xfrm>
            <a:off x="4024638" y="0"/>
            <a:ext cx="1094700" cy="5541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rPr lang="iw" sz="2400">
                <a:solidFill>
                  <a:srgbClr val="0C343D"/>
                </a:solidFill>
                <a:latin typeface="Suez One"/>
                <a:ea typeface="Suez One"/>
                <a:cs typeface="Suez One"/>
                <a:sym typeface="Suez One"/>
              </a:rPr>
              <a:t>עמותה</a:t>
            </a:r>
            <a:endParaRPr sz="2400">
              <a:solidFill>
                <a:srgbClr val="0C343D"/>
              </a:solidFill>
              <a:latin typeface="Suez One"/>
              <a:ea typeface="Suez One"/>
              <a:cs typeface="Suez One"/>
              <a:sym typeface="Suez On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3" name="Shape 163"/>
        <p:cNvGrpSpPr/>
        <p:nvPr/>
      </p:nvGrpSpPr>
      <p:grpSpPr>
        <a:xfrm>
          <a:off x="0" y="0"/>
          <a:ext cx="0" cy="0"/>
          <a:chOff x="0" y="0"/>
          <a:chExt cx="0" cy="0"/>
        </a:xfrm>
      </p:grpSpPr>
      <p:pic>
        <p:nvPicPr>
          <p:cNvPr id="164" name="Google Shape;164;p26"/>
          <p:cNvPicPr preferRelativeResize="0"/>
          <p:nvPr/>
        </p:nvPicPr>
        <p:blipFill>
          <a:blip r:embed="rId3">
            <a:alphaModFix/>
          </a:blip>
          <a:stretch>
            <a:fillRect/>
          </a:stretch>
        </p:blipFill>
        <p:spPr>
          <a:xfrm>
            <a:off x="4151275" y="800835"/>
            <a:ext cx="1992600" cy="4268692"/>
          </a:xfrm>
          <a:prstGeom prst="rect">
            <a:avLst/>
          </a:prstGeom>
          <a:noFill/>
          <a:ln>
            <a:noFill/>
          </a:ln>
        </p:spPr>
      </p:pic>
      <p:pic>
        <p:nvPicPr>
          <p:cNvPr id="165" name="Google Shape;165;p26"/>
          <p:cNvPicPr preferRelativeResize="0"/>
          <p:nvPr/>
        </p:nvPicPr>
        <p:blipFill>
          <a:blip r:embed="rId4">
            <a:alphaModFix/>
          </a:blip>
          <a:stretch>
            <a:fillRect/>
          </a:stretch>
        </p:blipFill>
        <p:spPr>
          <a:xfrm>
            <a:off x="1735832" y="800850"/>
            <a:ext cx="1992593" cy="4268652"/>
          </a:xfrm>
          <a:prstGeom prst="rect">
            <a:avLst/>
          </a:prstGeom>
          <a:noFill/>
          <a:ln>
            <a:noFill/>
          </a:ln>
        </p:spPr>
      </p:pic>
      <p:pic>
        <p:nvPicPr>
          <p:cNvPr id="166" name="Google Shape;166;p26"/>
          <p:cNvPicPr preferRelativeResize="0"/>
          <p:nvPr/>
        </p:nvPicPr>
        <p:blipFill>
          <a:blip r:embed="rId5">
            <a:alphaModFix/>
          </a:blip>
          <a:stretch>
            <a:fillRect/>
          </a:stretch>
        </p:blipFill>
        <p:spPr>
          <a:xfrm>
            <a:off x="6549300" y="800850"/>
            <a:ext cx="1992600" cy="4268652"/>
          </a:xfrm>
          <a:prstGeom prst="rect">
            <a:avLst/>
          </a:prstGeom>
          <a:noFill/>
          <a:ln>
            <a:noFill/>
          </a:ln>
        </p:spPr>
      </p:pic>
      <p:sp>
        <p:nvSpPr>
          <p:cNvPr id="167" name="Google Shape;167;p26"/>
          <p:cNvSpPr txBox="1"/>
          <p:nvPr/>
        </p:nvSpPr>
        <p:spPr>
          <a:xfrm>
            <a:off x="6126438" y="339150"/>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תפריט מתנדב</a:t>
            </a:r>
            <a:endParaRPr b="1" sz="1800">
              <a:latin typeface="Alef"/>
              <a:ea typeface="Alef"/>
              <a:cs typeface="Alef"/>
              <a:sym typeface="Alef"/>
            </a:endParaRPr>
          </a:p>
        </p:txBody>
      </p:sp>
      <p:sp>
        <p:nvSpPr>
          <p:cNvPr id="168" name="Google Shape;168;p26"/>
          <p:cNvSpPr txBox="1"/>
          <p:nvPr/>
        </p:nvSpPr>
        <p:spPr>
          <a:xfrm>
            <a:off x="3728413" y="339150"/>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תפריט עמותה</a:t>
            </a:r>
            <a:endParaRPr b="1" sz="1800">
              <a:latin typeface="Alef"/>
              <a:ea typeface="Alef"/>
              <a:cs typeface="Alef"/>
              <a:sym typeface="Alef"/>
            </a:endParaRPr>
          </a:p>
        </p:txBody>
      </p:sp>
      <p:sp>
        <p:nvSpPr>
          <p:cNvPr id="169" name="Google Shape;169;p26"/>
          <p:cNvSpPr txBox="1"/>
          <p:nvPr/>
        </p:nvSpPr>
        <p:spPr>
          <a:xfrm>
            <a:off x="1312963" y="339150"/>
            <a:ext cx="2838300" cy="4617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1800">
                <a:latin typeface="Alef"/>
                <a:ea typeface="Alef"/>
                <a:cs typeface="Alef"/>
                <a:sym typeface="Alef"/>
              </a:rPr>
              <a:t>שליחת סמס</a:t>
            </a:r>
            <a:endParaRPr b="1" sz="1800">
              <a:latin typeface="Alef"/>
              <a:ea typeface="Alef"/>
              <a:cs typeface="Alef"/>
              <a:sym typeface="Alef"/>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7" title="My Application – LoginModel.java [My_Application.app.main] 2023-01-13 12-55-46.mp4">
            <a:hlinkClick r:id="rId3"/>
          </p:cNvPr>
          <p:cNvPicPr preferRelativeResize="0"/>
          <p:nvPr/>
        </p:nvPicPr>
        <p:blipFill>
          <a:blip r:embed="rId4">
            <a:alphaModFix/>
          </a:blip>
          <a:stretch>
            <a:fillRect/>
          </a:stretch>
        </p:blipFill>
        <p:spPr>
          <a:xfrm>
            <a:off x="1159100" y="152400"/>
            <a:ext cx="6538625" cy="4903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title="My Application 2023-01-12 21-52-46.mp4">
            <a:hlinkClick r:id="rId3"/>
          </p:cNvPr>
          <p:cNvPicPr preferRelativeResize="0"/>
          <p:nvPr/>
        </p:nvPicPr>
        <p:blipFill>
          <a:blip r:embed="rId4">
            <a:alphaModFix/>
          </a:blip>
          <a:stretch>
            <a:fillRect/>
          </a:stretch>
        </p:blipFill>
        <p:spPr>
          <a:xfrm>
            <a:off x="1221175" y="135575"/>
            <a:ext cx="6496466" cy="4872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9"/>
          <p:cNvSpPr/>
          <p:nvPr/>
        </p:nvSpPr>
        <p:spPr>
          <a:xfrm>
            <a:off x="196175" y="534200"/>
            <a:ext cx="8650800" cy="272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9"/>
          <p:cNvSpPr txBox="1"/>
          <p:nvPr>
            <p:ph idx="1" type="subTitle"/>
          </p:nvPr>
        </p:nvSpPr>
        <p:spPr>
          <a:xfrm>
            <a:off x="116500" y="672750"/>
            <a:ext cx="8650800" cy="3798000"/>
          </a:xfrm>
          <a:prstGeom prst="rect">
            <a:avLst/>
          </a:prstGeom>
        </p:spPr>
        <p:txBody>
          <a:bodyPr anchorCtr="0" anchor="t" bIns="91425" lIns="91425" spcFirstLastPara="1" rIns="91425" wrap="square" tIns="91425">
            <a:normAutofit lnSpcReduction="10000"/>
          </a:bodyPr>
          <a:lstStyle/>
          <a:p>
            <a:pPr indent="0" lvl="0" marL="0" rtl="1" algn="ctr">
              <a:spcBef>
                <a:spcPts val="0"/>
              </a:spcBef>
              <a:spcAft>
                <a:spcPts val="0"/>
              </a:spcAft>
              <a:buNone/>
            </a:pPr>
            <a:r>
              <a:rPr b="1" lang="iw">
                <a:latin typeface="Alef"/>
                <a:ea typeface="Alef"/>
                <a:cs typeface="Alef"/>
                <a:sym typeface="Alef"/>
              </a:rPr>
              <a:t>פערים מהתכנון המקורי</a:t>
            </a:r>
            <a:endParaRPr b="1">
              <a:latin typeface="Alef"/>
              <a:ea typeface="Alef"/>
              <a:cs typeface="Alef"/>
              <a:sym typeface="Alef"/>
            </a:endParaRPr>
          </a:p>
          <a:p>
            <a:pPr indent="0" lvl="0" marL="0" rtl="1" algn="ctr">
              <a:spcBef>
                <a:spcPts val="0"/>
              </a:spcBef>
              <a:spcAft>
                <a:spcPts val="0"/>
              </a:spcAft>
              <a:buNone/>
            </a:pPr>
            <a:r>
              <a:t/>
            </a:r>
            <a:endParaRPr b="1">
              <a:latin typeface="Alef"/>
              <a:ea typeface="Alef"/>
              <a:cs typeface="Alef"/>
              <a:sym typeface="Alef"/>
            </a:endParaRPr>
          </a:p>
          <a:p>
            <a:pPr indent="-374650" lvl="0" marL="457200" rtl="1" algn="r">
              <a:spcBef>
                <a:spcPts val="0"/>
              </a:spcBef>
              <a:spcAft>
                <a:spcPts val="0"/>
              </a:spcAft>
              <a:buSzPts val="2300"/>
              <a:buFont typeface="Alef"/>
              <a:buAutoNum type="arabicPeriod"/>
            </a:pPr>
            <a:r>
              <a:rPr lang="iw" sz="2300">
                <a:latin typeface="Alef"/>
                <a:ea typeface="Alef"/>
                <a:cs typeface="Alef"/>
                <a:sym typeface="Alef"/>
              </a:rPr>
              <a:t>שילוב למידת מכונה במערכת (העדפת התנדבויות על פי ניסיון העבר) - פער במשאבים וזמן פיתוח.</a:t>
            </a:r>
            <a:endParaRPr sz="2300">
              <a:latin typeface="Alef"/>
              <a:ea typeface="Alef"/>
              <a:cs typeface="Alef"/>
              <a:sym typeface="Alef"/>
            </a:endParaRPr>
          </a:p>
          <a:p>
            <a:pPr indent="-374650" lvl="0" marL="457200" rtl="1" algn="r">
              <a:spcBef>
                <a:spcPts val="0"/>
              </a:spcBef>
              <a:spcAft>
                <a:spcPts val="0"/>
              </a:spcAft>
              <a:buSzPts val="2300"/>
              <a:buFont typeface="Alef"/>
              <a:buAutoNum type="arabicPeriod"/>
            </a:pPr>
            <a:r>
              <a:rPr lang="iw" sz="2300">
                <a:latin typeface="Alef"/>
                <a:ea typeface="Alef"/>
                <a:cs typeface="Alef"/>
                <a:sym typeface="Alef"/>
              </a:rPr>
              <a:t>שילוב API של מיקומים גיאוגרפיים - פער במשאבים (קרדיט קטן).</a:t>
            </a:r>
            <a:endParaRPr sz="2300">
              <a:latin typeface="Alef"/>
              <a:ea typeface="Alef"/>
              <a:cs typeface="Alef"/>
              <a:sym typeface="Alef"/>
            </a:endParaRPr>
          </a:p>
          <a:p>
            <a:pPr indent="-374650" lvl="0" marL="457200" rtl="1" algn="r">
              <a:spcBef>
                <a:spcPts val="0"/>
              </a:spcBef>
              <a:spcAft>
                <a:spcPts val="0"/>
              </a:spcAft>
              <a:buSzPts val="2300"/>
              <a:buFont typeface="Alef"/>
              <a:buAutoNum type="arabicPeriod"/>
            </a:pPr>
            <a:r>
              <a:rPr lang="iw" sz="2300">
                <a:latin typeface="Alef"/>
                <a:ea typeface="Alef"/>
                <a:cs typeface="Alef"/>
                <a:sym typeface="Alef"/>
              </a:rPr>
              <a:t>אמינות מתנדבים ועמותות - פער </a:t>
            </a:r>
            <a:r>
              <a:rPr lang="iw" sz="2300">
                <a:latin typeface="Alef"/>
                <a:ea typeface="Alef"/>
                <a:cs typeface="Alef"/>
                <a:sym typeface="Alef"/>
              </a:rPr>
              <a:t>במשאבים ו</a:t>
            </a:r>
            <a:r>
              <a:rPr lang="iw" sz="2300">
                <a:latin typeface="Alef"/>
                <a:ea typeface="Alef"/>
                <a:cs typeface="Alef"/>
                <a:sym typeface="Alef"/>
              </a:rPr>
              <a:t>זמן פיתוח.</a:t>
            </a:r>
            <a:endParaRPr sz="2300">
              <a:latin typeface="Alef"/>
              <a:ea typeface="Alef"/>
              <a:cs typeface="Alef"/>
              <a:sym typeface="Alef"/>
            </a:endParaRPr>
          </a:p>
          <a:p>
            <a:pPr indent="0" lvl="0" marL="457200" rtl="1" algn="r">
              <a:spcBef>
                <a:spcPts val="0"/>
              </a:spcBef>
              <a:spcAft>
                <a:spcPts val="0"/>
              </a:spcAft>
              <a:buNone/>
            </a:pPr>
            <a:r>
              <a:t/>
            </a:r>
            <a:endParaRPr sz="2300">
              <a:latin typeface="Alef"/>
              <a:ea typeface="Alef"/>
              <a:cs typeface="Alef"/>
              <a:sym typeface="Alef"/>
            </a:endParaRPr>
          </a:p>
          <a:p>
            <a:pPr indent="0" lvl="0" marL="0" rtl="1" algn="r">
              <a:spcBef>
                <a:spcPts val="0"/>
              </a:spcBef>
              <a:spcAft>
                <a:spcPts val="0"/>
              </a:spcAft>
              <a:buNone/>
            </a:pPr>
            <a:r>
              <a:t/>
            </a:r>
            <a:endParaRPr sz="2300">
              <a:latin typeface="Alef"/>
              <a:ea typeface="Alef"/>
              <a:cs typeface="Alef"/>
              <a:sym typeface="Alef"/>
            </a:endParaRPr>
          </a:p>
          <a:p>
            <a:pPr indent="0" lvl="0" marL="0" rtl="1" algn="ctr">
              <a:spcBef>
                <a:spcPts val="0"/>
              </a:spcBef>
              <a:spcAft>
                <a:spcPts val="0"/>
              </a:spcAft>
              <a:buNone/>
            </a:pPr>
            <a:r>
              <a:t/>
            </a:r>
            <a:endParaRPr b="1">
              <a:latin typeface="Alef"/>
              <a:ea typeface="Alef"/>
              <a:cs typeface="Alef"/>
              <a:sym typeface="Alef"/>
            </a:endParaRPr>
          </a:p>
          <a:p>
            <a:pPr indent="0" lvl="0" marL="0" rtl="1" algn="ctr">
              <a:spcBef>
                <a:spcPts val="0"/>
              </a:spcBef>
              <a:spcAft>
                <a:spcPts val="0"/>
              </a:spcAft>
              <a:buNone/>
            </a:pPr>
            <a:r>
              <a:t/>
            </a:r>
            <a:endParaRPr b="1">
              <a:latin typeface="Alef"/>
              <a:ea typeface="Alef"/>
              <a:cs typeface="Alef"/>
              <a:sym typeface="Alef"/>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0"/>
          <p:cNvSpPr/>
          <p:nvPr/>
        </p:nvSpPr>
        <p:spPr>
          <a:xfrm>
            <a:off x="1075050" y="816475"/>
            <a:ext cx="6993900" cy="374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30"/>
          <p:cNvPicPr preferRelativeResize="0"/>
          <p:nvPr/>
        </p:nvPicPr>
        <p:blipFill>
          <a:blip r:embed="rId4">
            <a:alphaModFix/>
          </a:blip>
          <a:stretch>
            <a:fillRect/>
          </a:stretch>
        </p:blipFill>
        <p:spPr>
          <a:xfrm>
            <a:off x="1492425" y="1725200"/>
            <a:ext cx="863498" cy="863498"/>
          </a:xfrm>
          <a:prstGeom prst="rect">
            <a:avLst/>
          </a:prstGeom>
          <a:noFill/>
          <a:ln>
            <a:noFill/>
          </a:ln>
        </p:spPr>
      </p:pic>
      <p:sp>
        <p:nvSpPr>
          <p:cNvPr id="192" name="Google Shape;192;p30"/>
          <p:cNvSpPr txBox="1"/>
          <p:nvPr/>
        </p:nvSpPr>
        <p:spPr>
          <a:xfrm>
            <a:off x="2355925" y="1977125"/>
            <a:ext cx="53307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1900" u="sng">
                <a:solidFill>
                  <a:schemeClr val="hlink"/>
                </a:solidFill>
                <a:latin typeface="Suez One"/>
                <a:ea typeface="Suez One"/>
                <a:cs typeface="Suez One"/>
                <a:sym typeface="Suez One"/>
                <a:hlinkClick r:id="rId5"/>
              </a:rPr>
              <a:t>https://github.com/eitansh28/DoMore</a:t>
            </a:r>
            <a:endParaRPr sz="1900">
              <a:latin typeface="Suez One"/>
              <a:ea typeface="Suez One"/>
              <a:cs typeface="Suez One"/>
              <a:sym typeface="Suez One"/>
            </a:endParaRPr>
          </a:p>
          <a:p>
            <a:pPr indent="0" lvl="0" marL="0" rtl="0" algn="l">
              <a:spcBef>
                <a:spcPts val="0"/>
              </a:spcBef>
              <a:spcAft>
                <a:spcPts val="0"/>
              </a:spcAft>
              <a:buNone/>
            </a:pPr>
            <a:r>
              <a:t/>
            </a:r>
            <a:endParaRPr sz="1900"/>
          </a:p>
        </p:txBody>
      </p:sp>
      <p:pic>
        <p:nvPicPr>
          <p:cNvPr id="193" name="Google Shape;193;p30"/>
          <p:cNvPicPr preferRelativeResize="0"/>
          <p:nvPr/>
        </p:nvPicPr>
        <p:blipFill rotWithShape="1">
          <a:blip r:embed="rId6">
            <a:alphaModFix/>
          </a:blip>
          <a:srcRect b="17067" l="9191" r="72470" t="15578"/>
          <a:stretch/>
        </p:blipFill>
        <p:spPr>
          <a:xfrm>
            <a:off x="1457925" y="2975225"/>
            <a:ext cx="863501" cy="1090163"/>
          </a:xfrm>
          <a:prstGeom prst="rect">
            <a:avLst/>
          </a:prstGeom>
          <a:noFill/>
          <a:ln>
            <a:noFill/>
          </a:ln>
        </p:spPr>
      </p:pic>
      <p:sp>
        <p:nvSpPr>
          <p:cNvPr id="194" name="Google Shape;194;p30"/>
          <p:cNvSpPr txBox="1"/>
          <p:nvPr/>
        </p:nvSpPr>
        <p:spPr>
          <a:xfrm>
            <a:off x="2355925" y="3105150"/>
            <a:ext cx="53307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w" sz="1900" u="sng">
                <a:solidFill>
                  <a:schemeClr val="hlink"/>
                </a:solidFill>
                <a:latin typeface="Suez One"/>
                <a:ea typeface="Suez One"/>
                <a:cs typeface="Suez One"/>
                <a:sym typeface="Suez One"/>
                <a:hlinkClick r:id="rId7"/>
              </a:rPr>
              <a:t>https://console.firebase.google.com/u/0/project/kindness-f2638/firestore/data/~2Fassociations~2FA7g8cd3GHfSTKd4bOABaaYP6olD3</a:t>
            </a:r>
            <a:endParaRPr sz="1900">
              <a:latin typeface="Suez One"/>
              <a:ea typeface="Suez One"/>
              <a:cs typeface="Suez One"/>
              <a:sym typeface="Suez One"/>
            </a:endParaRPr>
          </a:p>
          <a:p>
            <a:pPr indent="0" lvl="0" marL="0" rtl="0" algn="l">
              <a:spcBef>
                <a:spcPts val="0"/>
              </a:spcBef>
              <a:spcAft>
                <a:spcPts val="0"/>
              </a:spcAft>
              <a:buNone/>
            </a:pPr>
            <a:r>
              <a:t/>
            </a:r>
            <a:endParaRPr sz="1900">
              <a:latin typeface="Suez One"/>
              <a:ea typeface="Suez One"/>
              <a:cs typeface="Suez One"/>
              <a:sym typeface="Suez One"/>
            </a:endParaRPr>
          </a:p>
          <a:p>
            <a:pPr indent="0" lvl="0" marL="0" rtl="0" algn="l">
              <a:spcBef>
                <a:spcPts val="0"/>
              </a:spcBef>
              <a:spcAft>
                <a:spcPts val="0"/>
              </a:spcAft>
              <a:buNone/>
            </a:pPr>
            <a:r>
              <a:t/>
            </a:r>
            <a:endParaRPr sz="1900"/>
          </a:p>
        </p:txBody>
      </p:sp>
      <p:sp>
        <p:nvSpPr>
          <p:cNvPr id="195" name="Google Shape;195;p30"/>
          <p:cNvSpPr txBox="1"/>
          <p:nvPr/>
        </p:nvSpPr>
        <p:spPr>
          <a:xfrm>
            <a:off x="2950775" y="1083050"/>
            <a:ext cx="3481200" cy="585000"/>
          </a:xfrm>
          <a:prstGeom prst="rect">
            <a:avLst/>
          </a:prstGeom>
          <a:noFill/>
          <a:ln>
            <a:noFill/>
          </a:ln>
        </p:spPr>
        <p:txBody>
          <a:bodyPr anchorCtr="0" anchor="t" bIns="91425" lIns="91425" spcFirstLastPara="1" rIns="91425" wrap="square" tIns="91425">
            <a:spAutoFit/>
          </a:bodyPr>
          <a:lstStyle/>
          <a:p>
            <a:pPr indent="0" lvl="0" marL="0" rtl="1" algn="ctr">
              <a:spcBef>
                <a:spcPts val="0"/>
              </a:spcBef>
              <a:spcAft>
                <a:spcPts val="0"/>
              </a:spcAft>
              <a:buNone/>
            </a:pPr>
            <a:r>
              <a:rPr b="1" lang="iw" sz="2600">
                <a:latin typeface="Alef"/>
                <a:ea typeface="Alef"/>
                <a:cs typeface="Alef"/>
                <a:sym typeface="Alef"/>
              </a:rPr>
              <a:t>קישורים</a:t>
            </a:r>
            <a:endParaRPr b="1" sz="2600">
              <a:latin typeface="Alef"/>
              <a:ea typeface="Alef"/>
              <a:cs typeface="Alef"/>
              <a:sym typeface="Ale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p:nvPr/>
        </p:nvSpPr>
        <p:spPr>
          <a:xfrm>
            <a:off x="341400" y="2447325"/>
            <a:ext cx="8461200" cy="2473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txBox="1"/>
          <p:nvPr>
            <p:ph idx="1" type="subTitle"/>
          </p:nvPr>
        </p:nvSpPr>
        <p:spPr>
          <a:xfrm>
            <a:off x="270900" y="2354375"/>
            <a:ext cx="8602200" cy="2789100"/>
          </a:xfrm>
          <a:prstGeom prst="rect">
            <a:avLst/>
          </a:prstGeom>
        </p:spPr>
        <p:txBody>
          <a:bodyPr anchorCtr="0" anchor="t" bIns="91425" lIns="91425" spcFirstLastPara="1" rIns="91425" wrap="square" tIns="91425">
            <a:normAutofit lnSpcReduction="10000"/>
          </a:bodyPr>
          <a:lstStyle/>
          <a:p>
            <a:pPr indent="0" lvl="0" marL="0" rtl="1" algn="ctr">
              <a:lnSpc>
                <a:spcPct val="115000"/>
              </a:lnSpc>
              <a:spcBef>
                <a:spcPts val="0"/>
              </a:spcBef>
              <a:spcAft>
                <a:spcPts val="1000"/>
              </a:spcAft>
              <a:buNone/>
            </a:pPr>
            <a:r>
              <a:rPr b="1" lang="iw" sz="2700">
                <a:latin typeface="Alef"/>
                <a:ea typeface="Alef"/>
                <a:cs typeface="Alef"/>
                <a:sym typeface="Alef"/>
              </a:rPr>
              <a:t>המצב כיום:</a:t>
            </a:r>
            <a:br>
              <a:rPr lang="iw" sz="2700">
                <a:latin typeface="Alef"/>
                <a:ea typeface="Alef"/>
                <a:cs typeface="Alef"/>
                <a:sym typeface="Alef"/>
              </a:rPr>
            </a:br>
            <a:r>
              <a:rPr lang="iw" sz="2500">
                <a:latin typeface="Alef"/>
                <a:ea typeface="Alef"/>
                <a:cs typeface="Alef"/>
                <a:sym typeface="Alef"/>
              </a:rPr>
              <a:t>כיום ישנה חומה מנטלית בין רוב הציבור לעמותות. מתנדבים רבים הם בני נוער אך שאר האזרחים אינם מודעים לזמינות ולקלות בה ניתן להתנדב. ישנם כמה אתרים שמשמשים כמתווכים בין עמותה למתנדב (כמו "רוח טובה", Helpi) אך הם אינם מאפשרים התנדבות "מהרגע להרגע".</a:t>
            </a:r>
            <a:endParaRPr sz="2500"/>
          </a:p>
        </p:txBody>
      </p:sp>
      <p:sp>
        <p:nvSpPr>
          <p:cNvPr id="61" name="Google Shape;61;p14"/>
          <p:cNvSpPr/>
          <p:nvPr/>
        </p:nvSpPr>
        <p:spPr>
          <a:xfrm>
            <a:off x="354550" y="146575"/>
            <a:ext cx="8461200" cy="1991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idx="1" type="subTitle"/>
          </p:nvPr>
        </p:nvSpPr>
        <p:spPr>
          <a:xfrm>
            <a:off x="270900" y="160875"/>
            <a:ext cx="8602200" cy="1900800"/>
          </a:xfrm>
          <a:prstGeom prst="rect">
            <a:avLst/>
          </a:prstGeom>
        </p:spPr>
        <p:txBody>
          <a:bodyPr anchorCtr="0" anchor="t" bIns="91425" lIns="91425" spcFirstLastPara="1" rIns="91425" wrap="square" tIns="91425">
            <a:normAutofit/>
          </a:bodyPr>
          <a:lstStyle/>
          <a:p>
            <a:pPr indent="0" lvl="0" marL="0" rtl="1" algn="ctr">
              <a:spcBef>
                <a:spcPts val="0"/>
              </a:spcBef>
              <a:spcAft>
                <a:spcPts val="0"/>
              </a:spcAft>
              <a:buNone/>
            </a:pPr>
            <a:r>
              <a:rPr b="1" lang="iw" sz="2940">
                <a:latin typeface="Alef"/>
                <a:ea typeface="Alef"/>
                <a:cs typeface="Alef"/>
                <a:sym typeface="Alef"/>
              </a:rPr>
              <a:t>מטרות המערכת:</a:t>
            </a:r>
            <a:endParaRPr b="1" sz="2940">
              <a:latin typeface="Alef"/>
              <a:ea typeface="Alef"/>
              <a:cs typeface="Alef"/>
              <a:sym typeface="Alef"/>
            </a:endParaRPr>
          </a:p>
          <a:p>
            <a:pPr indent="0" lvl="0" marL="0" rtl="1" algn="ctr">
              <a:spcBef>
                <a:spcPts val="0"/>
              </a:spcBef>
              <a:spcAft>
                <a:spcPts val="0"/>
              </a:spcAft>
              <a:buNone/>
            </a:pPr>
            <a:r>
              <a:rPr lang="iw" sz="2500">
                <a:latin typeface="Alef"/>
                <a:ea typeface="Alef"/>
                <a:cs typeface="Alef"/>
                <a:sym typeface="Alef"/>
              </a:rPr>
              <a:t>לשמש פלטפורמה לעמותות לניהול מערכי מתנדבים, באופן מהיר ועדכני, להנגיש את האפשרות להתנדב לכל אדם וכן לחשוף מתנדבים פוטנציאלים לעמותות חדשות.</a:t>
            </a:r>
            <a:endParaRPr>
              <a:latin typeface="Alef"/>
              <a:ea typeface="Alef"/>
              <a:cs typeface="Alef"/>
              <a:sym typeface="Alef"/>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p:nvPr/>
        </p:nvSpPr>
        <p:spPr>
          <a:xfrm>
            <a:off x="331975" y="314650"/>
            <a:ext cx="8530800" cy="384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txBox="1"/>
          <p:nvPr>
            <p:ph idx="1" type="subTitle"/>
          </p:nvPr>
        </p:nvSpPr>
        <p:spPr>
          <a:xfrm>
            <a:off x="372325" y="475800"/>
            <a:ext cx="8450100" cy="4191900"/>
          </a:xfrm>
          <a:prstGeom prst="rect">
            <a:avLst/>
          </a:prstGeom>
        </p:spPr>
        <p:txBody>
          <a:bodyPr anchorCtr="0" anchor="t" bIns="91425" lIns="91425" spcFirstLastPara="1" rIns="91425" wrap="square" tIns="91425">
            <a:normAutofit/>
          </a:bodyPr>
          <a:lstStyle/>
          <a:p>
            <a:pPr indent="0" lvl="0" marL="0" rtl="1" algn="ctr">
              <a:spcBef>
                <a:spcPts val="0"/>
              </a:spcBef>
              <a:spcAft>
                <a:spcPts val="0"/>
              </a:spcAft>
              <a:buNone/>
            </a:pPr>
            <a:r>
              <a:rPr b="1" lang="iw" sz="3270">
                <a:latin typeface="Alef"/>
                <a:ea typeface="Alef"/>
                <a:cs typeface="Alef"/>
                <a:sym typeface="Alef"/>
              </a:rPr>
              <a:t>תיאור המערכת</a:t>
            </a:r>
            <a:r>
              <a:rPr b="1" lang="iw" sz="3270">
                <a:latin typeface="Alef"/>
                <a:ea typeface="Alef"/>
                <a:cs typeface="Alef"/>
                <a:sym typeface="Alef"/>
              </a:rPr>
              <a:t>:</a:t>
            </a:r>
            <a:endParaRPr b="1" sz="3270">
              <a:latin typeface="Alef"/>
              <a:ea typeface="Alef"/>
              <a:cs typeface="Alef"/>
              <a:sym typeface="Alef"/>
            </a:endParaRPr>
          </a:p>
          <a:p>
            <a:pPr indent="0" lvl="0" marL="0" rtl="1" algn="ctr">
              <a:spcBef>
                <a:spcPts val="0"/>
              </a:spcBef>
              <a:spcAft>
                <a:spcPts val="0"/>
              </a:spcAft>
              <a:buNone/>
            </a:pPr>
            <a:br>
              <a:rPr lang="iw">
                <a:latin typeface="Alef"/>
                <a:ea typeface="Alef"/>
                <a:cs typeface="Alef"/>
                <a:sym typeface="Alef"/>
              </a:rPr>
            </a:br>
            <a:r>
              <a:rPr lang="iw">
                <a:latin typeface="Alef"/>
                <a:ea typeface="Alef"/>
                <a:cs typeface="Alef"/>
                <a:sym typeface="Alef"/>
              </a:rPr>
              <a:t>אפליקציה בעלת 2 סוגי משתמשים - מנהלי עמותות ומתנדבים. למנהל עמותה ישנה יכולת להוסיף התנדבות, (לערוך ולמחוק אותה) ולנהל את ההרשמה אליה. למתנדב ישנה יכולת למצוא התנדבות זמינה בהתאם להעדפותיו (סוג, תאריך וכו'), ליצור קשר עם האחראים ולהרשם אליה.</a:t>
            </a:r>
            <a:endParaRPr>
              <a:latin typeface="Alef"/>
              <a:ea typeface="Alef"/>
              <a:cs typeface="Alef"/>
              <a:sym typeface="Alef"/>
            </a:endParaRPr>
          </a:p>
          <a:p>
            <a:pPr indent="0" lvl="0" marL="0" rtl="1" algn="ctr">
              <a:spcBef>
                <a:spcPts val="0"/>
              </a:spcBef>
              <a:spcAft>
                <a:spcPts val="0"/>
              </a:spcAft>
              <a:buNone/>
            </a:pPr>
            <a:r>
              <a:t/>
            </a:r>
            <a:endParaRPr>
              <a:latin typeface="Alef"/>
              <a:ea typeface="Alef"/>
              <a:cs typeface="Alef"/>
              <a:sym typeface="Alef"/>
            </a:endParaRPr>
          </a:p>
          <a:p>
            <a:pPr indent="0" lvl="0" marL="0" rtl="1" algn="ctr">
              <a:spcBef>
                <a:spcPts val="0"/>
              </a:spcBef>
              <a:spcAft>
                <a:spcPts val="0"/>
              </a:spcAft>
              <a:buNone/>
            </a:pPr>
            <a:r>
              <a:t/>
            </a:r>
            <a:endParaRPr>
              <a:latin typeface="Alef"/>
              <a:ea typeface="Alef"/>
              <a:cs typeface="Alef"/>
              <a:sym typeface="Alef"/>
            </a:endParaRPr>
          </a:p>
        </p:txBody>
      </p:sp>
      <p:sp>
        <p:nvSpPr>
          <p:cNvPr id="69" name="Google Shape;69;p15"/>
          <p:cNvSpPr txBox="1"/>
          <p:nvPr/>
        </p:nvSpPr>
        <p:spPr>
          <a:xfrm>
            <a:off x="9442875" y="2917775"/>
            <a:ext cx="2038500" cy="400200"/>
          </a:xfrm>
          <a:prstGeom prst="rect">
            <a:avLst/>
          </a:prstGeom>
          <a:noFill/>
          <a:ln>
            <a:noFill/>
          </a:ln>
        </p:spPr>
        <p:txBody>
          <a:bodyPr anchorCtr="0" anchor="t" bIns="91425" lIns="91425" spcFirstLastPara="1" rIns="91425" wrap="square" tIns="91425">
            <a:spAutoFit/>
          </a:bodyPr>
          <a:lstStyle/>
          <a:p>
            <a:pPr indent="0" lvl="0" marL="0" rtl="1" algn="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 name="Shape 73"/>
        <p:cNvGrpSpPr/>
        <p:nvPr/>
      </p:nvGrpSpPr>
      <p:grpSpPr>
        <a:xfrm>
          <a:off x="0" y="0"/>
          <a:ext cx="0" cy="0"/>
          <a:chOff x="0" y="0"/>
          <a:chExt cx="0" cy="0"/>
        </a:xfrm>
      </p:grpSpPr>
      <p:sp>
        <p:nvSpPr>
          <p:cNvPr id="74" name="Google Shape;74;p16"/>
          <p:cNvSpPr/>
          <p:nvPr/>
        </p:nvSpPr>
        <p:spPr>
          <a:xfrm>
            <a:off x="311700" y="341275"/>
            <a:ext cx="8520600" cy="420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type="ctrTitle"/>
          </p:nvPr>
        </p:nvSpPr>
        <p:spPr>
          <a:xfrm>
            <a:off x="153850" y="770575"/>
            <a:ext cx="8520600" cy="3347700"/>
          </a:xfrm>
          <a:prstGeom prst="rect">
            <a:avLst/>
          </a:prstGeom>
        </p:spPr>
        <p:txBody>
          <a:bodyPr anchorCtr="0" anchor="b" bIns="91425" lIns="91425" spcFirstLastPara="1" rIns="91425" wrap="square" tIns="91425">
            <a:normAutofit fontScale="90000"/>
          </a:bodyPr>
          <a:lstStyle/>
          <a:p>
            <a:pPr indent="0" lvl="0" marL="0" rtl="1" algn="ctr">
              <a:spcBef>
                <a:spcPts val="0"/>
              </a:spcBef>
              <a:spcAft>
                <a:spcPts val="0"/>
              </a:spcAft>
              <a:buNone/>
            </a:pPr>
            <a:r>
              <a:rPr b="1" lang="iw" sz="2644">
                <a:latin typeface="Alef"/>
                <a:ea typeface="Alef"/>
                <a:cs typeface="Alef"/>
                <a:sym typeface="Alef"/>
              </a:rPr>
              <a:t>דרישות פונקציונליות:</a:t>
            </a:r>
            <a:endParaRPr b="1" sz="2644">
              <a:latin typeface="Alef"/>
              <a:ea typeface="Alef"/>
              <a:cs typeface="Alef"/>
              <a:sym typeface="Alef"/>
            </a:endParaRPr>
          </a:p>
          <a:p>
            <a:pPr indent="-354330" lvl="0" marL="457200" rtl="1" algn="just">
              <a:spcBef>
                <a:spcPts val="0"/>
              </a:spcBef>
              <a:spcAft>
                <a:spcPts val="0"/>
              </a:spcAft>
              <a:buSzPct val="100000"/>
              <a:buFont typeface="Alef"/>
              <a:buChar char="●"/>
            </a:pPr>
            <a:r>
              <a:rPr lang="iw" sz="2200">
                <a:latin typeface="Alef"/>
                <a:ea typeface="Alef"/>
                <a:cs typeface="Alef"/>
                <a:sym typeface="Alef"/>
              </a:rPr>
              <a:t>הרשמה והתחברות של עמותה/מתנדב</a:t>
            </a:r>
            <a:endParaRPr sz="2200">
              <a:latin typeface="Alef"/>
              <a:ea typeface="Alef"/>
              <a:cs typeface="Alef"/>
              <a:sym typeface="Alef"/>
            </a:endParaRPr>
          </a:p>
          <a:p>
            <a:pPr indent="-354330" lvl="0" marL="457200" rtl="1" algn="just">
              <a:spcBef>
                <a:spcPts val="0"/>
              </a:spcBef>
              <a:spcAft>
                <a:spcPts val="0"/>
              </a:spcAft>
              <a:buSzPct val="100000"/>
              <a:buFont typeface="Alef"/>
              <a:buChar char="●"/>
            </a:pPr>
            <a:r>
              <a:rPr lang="iw" sz="2200">
                <a:latin typeface="Alef"/>
                <a:ea typeface="Alef"/>
                <a:cs typeface="Alef"/>
                <a:sym typeface="Alef"/>
              </a:rPr>
              <a:t>הוספת/מחיקת/עריכת התנדבות ע"י עמותה</a:t>
            </a:r>
            <a:endParaRPr sz="2200">
              <a:latin typeface="Alef"/>
              <a:ea typeface="Alef"/>
              <a:cs typeface="Alef"/>
              <a:sym typeface="Alef"/>
            </a:endParaRPr>
          </a:p>
          <a:p>
            <a:pPr indent="-354330" lvl="0" marL="457200" rtl="1" algn="just">
              <a:spcBef>
                <a:spcPts val="0"/>
              </a:spcBef>
              <a:spcAft>
                <a:spcPts val="0"/>
              </a:spcAft>
              <a:buSzPct val="100000"/>
              <a:buFont typeface="Alef"/>
              <a:buChar char="●"/>
            </a:pPr>
            <a:r>
              <a:rPr lang="iw" sz="2200">
                <a:latin typeface="Alef"/>
                <a:ea typeface="Alef"/>
                <a:cs typeface="Alef"/>
                <a:sym typeface="Alef"/>
              </a:rPr>
              <a:t>חיפוש התנדבות ע"י המתנדב</a:t>
            </a:r>
            <a:endParaRPr sz="2200">
              <a:latin typeface="Alef"/>
              <a:ea typeface="Alef"/>
              <a:cs typeface="Alef"/>
              <a:sym typeface="Alef"/>
            </a:endParaRPr>
          </a:p>
          <a:p>
            <a:pPr indent="-354330" lvl="0" marL="457200" rtl="1" algn="just">
              <a:spcBef>
                <a:spcPts val="0"/>
              </a:spcBef>
              <a:spcAft>
                <a:spcPts val="0"/>
              </a:spcAft>
              <a:buSzPct val="100000"/>
              <a:buFont typeface="Alef"/>
              <a:buChar char="●"/>
            </a:pPr>
            <a:r>
              <a:rPr lang="iw" sz="2200">
                <a:latin typeface="Alef"/>
                <a:ea typeface="Alef"/>
                <a:cs typeface="Alef"/>
                <a:sym typeface="Alef"/>
              </a:rPr>
              <a:t>השתבצות להתנדבות ע"י המתנדב</a:t>
            </a:r>
            <a:endParaRPr sz="2200">
              <a:latin typeface="Alef"/>
              <a:ea typeface="Alef"/>
              <a:cs typeface="Alef"/>
              <a:sym typeface="Alef"/>
            </a:endParaRPr>
          </a:p>
          <a:p>
            <a:pPr indent="-354330" lvl="0" marL="457200" rtl="1" algn="just">
              <a:spcBef>
                <a:spcPts val="0"/>
              </a:spcBef>
              <a:spcAft>
                <a:spcPts val="0"/>
              </a:spcAft>
              <a:buSzPct val="100000"/>
              <a:buFont typeface="Alef"/>
              <a:buChar char="●"/>
            </a:pPr>
            <a:r>
              <a:rPr lang="iw" sz="2200">
                <a:latin typeface="Alef"/>
                <a:ea typeface="Alef"/>
                <a:cs typeface="Alef"/>
                <a:sym typeface="Alef"/>
              </a:rPr>
              <a:t>ביטול שיבוץ להתנדבות</a:t>
            </a:r>
            <a:endParaRPr sz="2200">
              <a:latin typeface="Alef"/>
              <a:ea typeface="Alef"/>
              <a:cs typeface="Alef"/>
              <a:sym typeface="Alef"/>
            </a:endParaRPr>
          </a:p>
          <a:p>
            <a:pPr indent="-354330" lvl="0" marL="457200" rtl="1" algn="just">
              <a:spcBef>
                <a:spcPts val="0"/>
              </a:spcBef>
              <a:spcAft>
                <a:spcPts val="0"/>
              </a:spcAft>
              <a:buSzPct val="100000"/>
              <a:buFont typeface="Alef"/>
              <a:buChar char="●"/>
            </a:pPr>
            <a:r>
              <a:rPr lang="iw" sz="2200">
                <a:latin typeface="Alef"/>
                <a:ea typeface="Alef"/>
                <a:cs typeface="Alef"/>
                <a:sym typeface="Alef"/>
              </a:rPr>
              <a:t>יצירת קשר בין עמותה למתנדב</a:t>
            </a:r>
            <a:endParaRPr sz="2200">
              <a:latin typeface="Alef"/>
              <a:ea typeface="Alef"/>
              <a:cs typeface="Alef"/>
              <a:sym typeface="Alef"/>
            </a:endParaRPr>
          </a:p>
          <a:p>
            <a:pPr indent="0" lvl="0" marL="457200" rtl="1" algn="just">
              <a:spcBef>
                <a:spcPts val="0"/>
              </a:spcBef>
              <a:spcAft>
                <a:spcPts val="0"/>
              </a:spcAft>
              <a:buNone/>
            </a:pPr>
            <a:r>
              <a:t/>
            </a:r>
            <a:endParaRPr sz="2200">
              <a:latin typeface="Alef"/>
              <a:ea typeface="Alef"/>
              <a:cs typeface="Alef"/>
              <a:sym typeface="Alef"/>
            </a:endParaRPr>
          </a:p>
          <a:p>
            <a:pPr indent="0" lvl="0" marL="0" rtl="1" algn="ctr">
              <a:spcBef>
                <a:spcPts val="0"/>
              </a:spcBef>
              <a:spcAft>
                <a:spcPts val="0"/>
              </a:spcAft>
              <a:buNone/>
            </a:pPr>
            <a:r>
              <a:rPr b="1" lang="iw" sz="2644">
                <a:latin typeface="Alef"/>
                <a:ea typeface="Alef"/>
                <a:cs typeface="Alef"/>
                <a:sym typeface="Alef"/>
              </a:rPr>
              <a:t>דרישות </a:t>
            </a:r>
            <a:r>
              <a:rPr b="1" lang="iw" sz="2644">
                <a:latin typeface="Alef"/>
                <a:ea typeface="Alef"/>
                <a:cs typeface="Alef"/>
                <a:sym typeface="Alef"/>
              </a:rPr>
              <a:t>לא פונקציונליות:</a:t>
            </a:r>
            <a:endParaRPr b="1" sz="2644">
              <a:latin typeface="Alef"/>
              <a:ea typeface="Alef"/>
              <a:cs typeface="Alef"/>
              <a:sym typeface="Alef"/>
            </a:endParaRPr>
          </a:p>
          <a:p>
            <a:pPr indent="-354330" lvl="0" marL="457200" rtl="1" algn="just">
              <a:spcBef>
                <a:spcPts val="0"/>
              </a:spcBef>
              <a:spcAft>
                <a:spcPts val="0"/>
              </a:spcAft>
              <a:buSzPct val="100000"/>
              <a:buFont typeface="Alef"/>
              <a:buChar char="●"/>
            </a:pPr>
            <a:r>
              <a:rPr lang="iw" sz="2200">
                <a:latin typeface="Alef"/>
                <a:ea typeface="Alef"/>
                <a:cs typeface="Alef"/>
                <a:sym typeface="Alef"/>
              </a:rPr>
              <a:t>אמינות</a:t>
            </a:r>
            <a:endParaRPr sz="2200">
              <a:latin typeface="Alef"/>
              <a:ea typeface="Alef"/>
              <a:cs typeface="Alef"/>
              <a:sym typeface="Alef"/>
            </a:endParaRPr>
          </a:p>
          <a:p>
            <a:pPr indent="-354330" lvl="0" marL="457200" rtl="1" algn="just">
              <a:spcBef>
                <a:spcPts val="0"/>
              </a:spcBef>
              <a:spcAft>
                <a:spcPts val="0"/>
              </a:spcAft>
              <a:buSzPct val="100000"/>
              <a:buFont typeface="Alef"/>
              <a:buChar char="●"/>
            </a:pPr>
            <a:r>
              <a:rPr lang="iw" sz="2200">
                <a:latin typeface="Alef"/>
                <a:ea typeface="Alef"/>
                <a:cs typeface="Alef"/>
                <a:sym typeface="Alef"/>
              </a:rPr>
              <a:t>תעדוף התנדבות</a:t>
            </a:r>
            <a:endParaRPr sz="2200">
              <a:latin typeface="Alef"/>
              <a:ea typeface="Alef"/>
              <a:cs typeface="Alef"/>
              <a:sym typeface="Alef"/>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idx="4294967295" type="subTitle"/>
          </p:nvPr>
        </p:nvSpPr>
        <p:spPr>
          <a:xfrm>
            <a:off x="5110800" y="228600"/>
            <a:ext cx="4033200" cy="4191900"/>
          </a:xfrm>
          <a:prstGeom prst="rect">
            <a:avLst/>
          </a:prstGeom>
        </p:spPr>
        <p:txBody>
          <a:bodyPr anchorCtr="0" anchor="t" bIns="91425" lIns="91425" spcFirstLastPara="1" rIns="91425" wrap="square" tIns="91425">
            <a:normAutofit lnSpcReduction="20000"/>
          </a:bodyPr>
          <a:lstStyle/>
          <a:p>
            <a:pPr indent="0" lvl="0" marL="0" rtl="0" algn="r">
              <a:spcBef>
                <a:spcPts val="0"/>
              </a:spcBef>
              <a:spcAft>
                <a:spcPts val="0"/>
              </a:spcAft>
              <a:buNone/>
            </a:pPr>
            <a:r>
              <a:rPr b="1" lang="iw" sz="3270"/>
              <a:t>Use Case Diagram</a:t>
            </a:r>
            <a:endParaRPr b="1" sz="3270"/>
          </a:p>
          <a:p>
            <a:pPr indent="0" lvl="0" marL="0" rtl="0" algn="r">
              <a:lnSpc>
                <a:spcPct val="115000"/>
              </a:lnSpc>
              <a:spcBef>
                <a:spcPts val="1200"/>
              </a:spcBef>
              <a:spcAft>
                <a:spcPts val="0"/>
              </a:spcAft>
              <a:buNone/>
            </a:pPr>
            <a:br>
              <a:rPr lang="iw"/>
            </a:br>
            <a:r>
              <a:rPr lang="iw"/>
              <a:t>דיאגרמה זו מציגה באופן מתומצת את השימוש שיש לעמותה ולמתנדב באפליקציה, בדגש על פונקציונליות. כמו כן, הדיאגרמה מציגה </a:t>
            </a:r>
            <a:r>
              <a:rPr lang="iw"/>
              <a:t>קשרים אסוציאטיביים</a:t>
            </a:r>
            <a:r>
              <a:rPr lang="iw"/>
              <a:t> בין צרכים שונים או פעולות שונות אשר מתבצעות באפליקציה. לדוגמה, קיים קשר בין פרסום התנדבות מצד העמותה לבין היכולת של מתנדבים להירשם אליה </a:t>
            </a:r>
            <a:endParaRPr/>
          </a:p>
          <a:p>
            <a:pPr indent="0" lvl="0" marL="0" rtl="1" algn="r">
              <a:spcBef>
                <a:spcPts val="1200"/>
              </a:spcBef>
              <a:spcAft>
                <a:spcPts val="0"/>
              </a:spcAft>
              <a:buNone/>
            </a:pPr>
            <a:r>
              <a:t/>
            </a:r>
            <a:endParaRPr/>
          </a:p>
          <a:p>
            <a:pPr indent="0" lvl="0" marL="0" rtl="1" algn="r">
              <a:spcBef>
                <a:spcPts val="1200"/>
              </a:spcBef>
              <a:spcAft>
                <a:spcPts val="1200"/>
              </a:spcAft>
              <a:buNone/>
            </a:pPr>
            <a:r>
              <a:t/>
            </a:r>
            <a:endParaRPr/>
          </a:p>
        </p:txBody>
      </p:sp>
      <p:pic>
        <p:nvPicPr>
          <p:cNvPr id="81" name="Google Shape;81;p17"/>
          <p:cNvPicPr preferRelativeResize="0"/>
          <p:nvPr/>
        </p:nvPicPr>
        <p:blipFill>
          <a:blip r:embed="rId3">
            <a:alphaModFix/>
          </a:blip>
          <a:stretch>
            <a:fillRect/>
          </a:stretch>
        </p:blipFill>
        <p:spPr>
          <a:xfrm>
            <a:off x="-33941" y="0"/>
            <a:ext cx="5063134"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idx="4294967295" type="subTitle"/>
          </p:nvPr>
        </p:nvSpPr>
        <p:spPr>
          <a:xfrm>
            <a:off x="0" y="0"/>
            <a:ext cx="9144000" cy="41919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b="1" lang="iw" sz="3270"/>
              <a:t>ERD (Entity Relationship Diagram)</a:t>
            </a:r>
            <a:endParaRPr b="1" sz="3270"/>
          </a:p>
          <a:p>
            <a:pPr indent="0" lvl="0" marL="0" rtl="0" algn="ctr">
              <a:lnSpc>
                <a:spcPct val="115000"/>
              </a:lnSpc>
              <a:spcBef>
                <a:spcPts val="1200"/>
              </a:spcBef>
              <a:spcAft>
                <a:spcPts val="0"/>
              </a:spcAft>
              <a:buNone/>
            </a:pPr>
            <a:r>
              <a:t/>
            </a:r>
            <a:endParaRPr/>
          </a:p>
          <a:p>
            <a:pPr indent="0" lvl="0" marL="0" rtl="1" algn="ctr">
              <a:lnSpc>
                <a:spcPct val="115000"/>
              </a:lnSpc>
              <a:spcBef>
                <a:spcPts val="1200"/>
              </a:spcBef>
              <a:spcAft>
                <a:spcPts val="0"/>
              </a:spcAft>
              <a:buNone/>
            </a:pPr>
            <a:r>
              <a:t/>
            </a:r>
            <a:endParaRPr/>
          </a:p>
          <a:p>
            <a:pPr indent="0" lvl="0" marL="0" rtl="1" algn="ctr">
              <a:lnSpc>
                <a:spcPct val="115000"/>
              </a:lnSpc>
              <a:spcBef>
                <a:spcPts val="1200"/>
              </a:spcBef>
              <a:spcAft>
                <a:spcPts val="1200"/>
              </a:spcAft>
              <a:buNone/>
            </a:pPr>
            <a:r>
              <a:t/>
            </a:r>
            <a:endParaRPr/>
          </a:p>
        </p:txBody>
      </p:sp>
      <p:pic>
        <p:nvPicPr>
          <p:cNvPr id="87" name="Google Shape;87;p18"/>
          <p:cNvPicPr preferRelativeResize="0"/>
          <p:nvPr/>
        </p:nvPicPr>
        <p:blipFill>
          <a:blip r:embed="rId3">
            <a:alphaModFix/>
          </a:blip>
          <a:stretch>
            <a:fillRect/>
          </a:stretch>
        </p:blipFill>
        <p:spPr>
          <a:xfrm>
            <a:off x="0" y="2113295"/>
            <a:ext cx="9143998" cy="303021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4294967295" type="subTitle"/>
          </p:nvPr>
        </p:nvSpPr>
        <p:spPr>
          <a:xfrm>
            <a:off x="4950400" y="163075"/>
            <a:ext cx="4033200" cy="41919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iw" sz="3270"/>
              <a:t>Sequence Diagram</a:t>
            </a:r>
            <a:endParaRPr b="1" sz="3270"/>
          </a:p>
          <a:p>
            <a:pPr indent="0" lvl="0" marL="0" rtl="0" algn="r">
              <a:lnSpc>
                <a:spcPct val="115000"/>
              </a:lnSpc>
              <a:spcBef>
                <a:spcPts val="1200"/>
              </a:spcBef>
              <a:spcAft>
                <a:spcPts val="0"/>
              </a:spcAft>
              <a:buNone/>
            </a:pPr>
            <a:br>
              <a:rPr lang="iw"/>
            </a:br>
            <a:r>
              <a:rPr lang="iw"/>
              <a:t>דיאגרמה זו מציגה </a:t>
            </a:r>
            <a:r>
              <a:rPr lang="iw"/>
              <a:t>את האינטרקציה בין התהליכים השונים שקורים בזמן שעמותה מפרסמת ומוחקת התנדבות, בדגש על רצף ההודעות העוברות בין התהליכים </a:t>
            </a:r>
            <a:endParaRPr/>
          </a:p>
          <a:p>
            <a:pPr indent="0" lvl="0" marL="0" rtl="1" algn="r">
              <a:spcBef>
                <a:spcPts val="1200"/>
              </a:spcBef>
              <a:spcAft>
                <a:spcPts val="0"/>
              </a:spcAft>
              <a:buNone/>
            </a:pPr>
            <a:r>
              <a:t/>
            </a:r>
            <a:endParaRPr/>
          </a:p>
          <a:p>
            <a:pPr indent="0" lvl="0" marL="0" rtl="1" algn="r">
              <a:spcBef>
                <a:spcPts val="1200"/>
              </a:spcBef>
              <a:spcAft>
                <a:spcPts val="1200"/>
              </a:spcAft>
              <a:buNone/>
            </a:pPr>
            <a:r>
              <a:t/>
            </a:r>
            <a:endParaRPr/>
          </a:p>
        </p:txBody>
      </p:sp>
      <p:pic>
        <p:nvPicPr>
          <p:cNvPr id="93" name="Google Shape;93;p19"/>
          <p:cNvPicPr preferRelativeResize="0"/>
          <p:nvPr/>
        </p:nvPicPr>
        <p:blipFill>
          <a:blip r:embed="rId3">
            <a:alphaModFix/>
          </a:blip>
          <a:stretch>
            <a:fillRect/>
          </a:stretch>
        </p:blipFill>
        <p:spPr>
          <a:xfrm>
            <a:off x="50" y="152400"/>
            <a:ext cx="4950352" cy="5310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idx="1" type="subTitle"/>
          </p:nvPr>
        </p:nvSpPr>
        <p:spPr>
          <a:xfrm>
            <a:off x="445450" y="-84225"/>
            <a:ext cx="8450100" cy="3776400"/>
          </a:xfrm>
          <a:prstGeom prst="rect">
            <a:avLst/>
          </a:prstGeom>
        </p:spPr>
        <p:txBody>
          <a:bodyPr anchorCtr="0" anchor="t" bIns="91425" lIns="91425" spcFirstLastPara="1" rIns="91425" wrap="square" tIns="91425">
            <a:normAutofit/>
          </a:bodyPr>
          <a:lstStyle/>
          <a:p>
            <a:pPr indent="0" lvl="0" marL="0" rtl="1" algn="ctr">
              <a:spcBef>
                <a:spcPts val="0"/>
              </a:spcBef>
              <a:spcAft>
                <a:spcPts val="0"/>
              </a:spcAft>
              <a:buNone/>
            </a:pPr>
            <a:r>
              <a:rPr b="1" lang="iw" sz="3270">
                <a:latin typeface="Alef"/>
                <a:ea typeface="Alef"/>
                <a:cs typeface="Alef"/>
                <a:sym typeface="Alef"/>
              </a:rPr>
              <a:t>מיפוי טכנולוגי</a:t>
            </a:r>
            <a:r>
              <a:rPr b="1" lang="iw" sz="3270">
                <a:latin typeface="Alef"/>
                <a:ea typeface="Alef"/>
                <a:cs typeface="Alef"/>
                <a:sym typeface="Alef"/>
              </a:rPr>
              <a:t>: </a:t>
            </a:r>
            <a:endParaRPr>
              <a:latin typeface="Alef"/>
              <a:ea typeface="Alef"/>
              <a:cs typeface="Alef"/>
              <a:sym typeface="Alef"/>
            </a:endParaRPr>
          </a:p>
          <a:p>
            <a:pPr indent="0" lvl="0" marL="0" rtl="1" algn="ctr">
              <a:spcBef>
                <a:spcPts val="1000"/>
              </a:spcBef>
              <a:spcAft>
                <a:spcPts val="0"/>
              </a:spcAft>
              <a:buNone/>
            </a:pPr>
            <a:r>
              <a:t/>
            </a:r>
            <a:endParaRPr>
              <a:latin typeface="Alef"/>
              <a:ea typeface="Alef"/>
              <a:cs typeface="Alef"/>
              <a:sym typeface="Alef"/>
            </a:endParaRPr>
          </a:p>
          <a:p>
            <a:pPr indent="0" lvl="0" marL="0" rtl="1" algn="ctr">
              <a:spcBef>
                <a:spcPts val="0"/>
              </a:spcBef>
              <a:spcAft>
                <a:spcPts val="0"/>
              </a:spcAft>
              <a:buNone/>
            </a:pPr>
            <a:r>
              <a:t/>
            </a:r>
            <a:endParaRPr>
              <a:latin typeface="Alef"/>
              <a:ea typeface="Alef"/>
              <a:cs typeface="Alef"/>
              <a:sym typeface="Alef"/>
            </a:endParaRPr>
          </a:p>
        </p:txBody>
      </p:sp>
      <p:pic>
        <p:nvPicPr>
          <p:cNvPr id="99" name="Google Shape;99;p20"/>
          <p:cNvPicPr preferRelativeResize="0"/>
          <p:nvPr/>
        </p:nvPicPr>
        <p:blipFill>
          <a:blip r:embed="rId3">
            <a:alphaModFix/>
          </a:blip>
          <a:stretch>
            <a:fillRect/>
          </a:stretch>
        </p:blipFill>
        <p:spPr>
          <a:xfrm>
            <a:off x="815825" y="2934974"/>
            <a:ext cx="7658102" cy="2277250"/>
          </a:xfrm>
          <a:prstGeom prst="rect">
            <a:avLst/>
          </a:prstGeom>
          <a:noFill/>
          <a:ln>
            <a:noFill/>
          </a:ln>
        </p:spPr>
      </p:pic>
      <p:sp>
        <p:nvSpPr>
          <p:cNvPr id="100" name="Google Shape;100;p20"/>
          <p:cNvSpPr txBox="1"/>
          <p:nvPr>
            <p:ph idx="1" type="subTitle"/>
          </p:nvPr>
        </p:nvSpPr>
        <p:spPr>
          <a:xfrm>
            <a:off x="98500" y="-179450"/>
            <a:ext cx="9144000" cy="4191900"/>
          </a:xfrm>
          <a:prstGeom prst="rect">
            <a:avLst/>
          </a:prstGeom>
        </p:spPr>
        <p:txBody>
          <a:bodyPr anchorCtr="0" anchor="t" bIns="91425" lIns="91425" spcFirstLastPara="1" rIns="91425" wrap="square" tIns="91425">
            <a:normAutofit/>
          </a:bodyPr>
          <a:lstStyle/>
          <a:p>
            <a:pPr indent="0" lvl="0" marL="457200" rtl="1" algn="ctr">
              <a:lnSpc>
                <a:spcPct val="115000"/>
              </a:lnSpc>
              <a:spcBef>
                <a:spcPts val="0"/>
              </a:spcBef>
              <a:spcAft>
                <a:spcPts val="0"/>
              </a:spcAft>
              <a:buNone/>
            </a:pPr>
            <a:r>
              <a:t/>
            </a:r>
            <a:endParaRPr/>
          </a:p>
          <a:p>
            <a:pPr indent="0" lvl="0" marL="0" rtl="1" algn="l">
              <a:lnSpc>
                <a:spcPct val="115000"/>
              </a:lnSpc>
              <a:spcBef>
                <a:spcPts val="0"/>
              </a:spcBef>
              <a:spcAft>
                <a:spcPts val="0"/>
              </a:spcAft>
              <a:buNone/>
            </a:pPr>
            <a:r>
              <a:t/>
            </a:r>
            <a:endParaRPr/>
          </a:p>
          <a:p>
            <a:pPr indent="-406400" lvl="0" marL="457200" rtl="0" algn="l">
              <a:lnSpc>
                <a:spcPct val="115000"/>
              </a:lnSpc>
              <a:spcBef>
                <a:spcPts val="0"/>
              </a:spcBef>
              <a:spcAft>
                <a:spcPts val="0"/>
              </a:spcAft>
              <a:buSzPts val="2800"/>
              <a:buChar char="●"/>
            </a:pPr>
            <a:r>
              <a:rPr lang="iw"/>
              <a:t>Android Studio</a:t>
            </a:r>
            <a:endParaRPr/>
          </a:p>
          <a:p>
            <a:pPr indent="-406400" lvl="0" marL="457200" rtl="0" algn="l">
              <a:lnSpc>
                <a:spcPct val="115000"/>
              </a:lnSpc>
              <a:spcBef>
                <a:spcPts val="0"/>
              </a:spcBef>
              <a:spcAft>
                <a:spcPts val="0"/>
              </a:spcAft>
              <a:buSzPts val="2800"/>
              <a:buChar char="●"/>
            </a:pPr>
            <a:r>
              <a:rPr lang="iw"/>
              <a:t>Firebase</a:t>
            </a:r>
            <a:endParaRPr/>
          </a:p>
          <a:p>
            <a:pPr indent="-406400" lvl="0" marL="457200" rtl="0" algn="l">
              <a:lnSpc>
                <a:spcPct val="115000"/>
              </a:lnSpc>
              <a:spcBef>
                <a:spcPts val="0"/>
              </a:spcBef>
              <a:spcAft>
                <a:spcPts val="0"/>
              </a:spcAft>
              <a:buSzPts val="2800"/>
              <a:buChar char="●"/>
            </a:pPr>
            <a:r>
              <a:rPr lang="iw"/>
              <a:t>NodeJS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1" type="subTitle"/>
          </p:nvPr>
        </p:nvSpPr>
        <p:spPr>
          <a:xfrm>
            <a:off x="445450" y="220575"/>
            <a:ext cx="8450100" cy="3776400"/>
          </a:xfrm>
          <a:prstGeom prst="rect">
            <a:avLst/>
          </a:prstGeom>
        </p:spPr>
        <p:txBody>
          <a:bodyPr anchorCtr="0" anchor="t" bIns="91425" lIns="91425" spcFirstLastPara="1" rIns="91425" wrap="square" tIns="91425">
            <a:normAutofit/>
          </a:bodyPr>
          <a:lstStyle/>
          <a:p>
            <a:pPr indent="0" lvl="0" marL="0" rtl="1" algn="ctr">
              <a:spcBef>
                <a:spcPts val="0"/>
              </a:spcBef>
              <a:spcAft>
                <a:spcPts val="0"/>
              </a:spcAft>
              <a:buNone/>
            </a:pPr>
            <a:r>
              <a:rPr b="1" lang="iw" sz="3270">
                <a:latin typeface="Alef"/>
                <a:ea typeface="Alef"/>
                <a:cs typeface="Alef"/>
                <a:sym typeface="Alef"/>
              </a:rPr>
              <a:t>תבנית עיצוב</a:t>
            </a:r>
            <a:r>
              <a:rPr b="1" lang="iw" sz="3270">
                <a:latin typeface="Alef"/>
                <a:ea typeface="Alef"/>
                <a:cs typeface="Alef"/>
                <a:sym typeface="Alef"/>
              </a:rPr>
              <a:t>: MVVM</a:t>
            </a:r>
            <a:endParaRPr b="1" sz="3270">
              <a:latin typeface="Alef"/>
              <a:ea typeface="Alef"/>
              <a:cs typeface="Alef"/>
              <a:sym typeface="Alef"/>
            </a:endParaRPr>
          </a:p>
          <a:p>
            <a:pPr indent="0" lvl="0" marL="0" rtl="1" algn="ctr">
              <a:lnSpc>
                <a:spcPct val="100000"/>
              </a:lnSpc>
              <a:spcBef>
                <a:spcPts val="1000"/>
              </a:spcBef>
              <a:spcAft>
                <a:spcPts val="0"/>
              </a:spcAft>
              <a:buNone/>
            </a:pPr>
            <a:r>
              <a:rPr lang="iw">
                <a:latin typeface="Alef"/>
                <a:ea typeface="Alef"/>
                <a:cs typeface="Alef"/>
                <a:sym typeface="Alef"/>
              </a:rPr>
              <a:t>יצרנו שלושה חלקים - שכבות הActivity שכבות הModel , ושכבות הDB (בהתאמה לשכבות MVVM - View, Model-View, Model) </a:t>
            </a:r>
            <a:endParaRPr>
              <a:latin typeface="Alef"/>
              <a:ea typeface="Alef"/>
              <a:cs typeface="Alef"/>
              <a:sym typeface="Alef"/>
            </a:endParaRPr>
          </a:p>
          <a:p>
            <a:pPr indent="0" lvl="0" marL="0" rtl="1" algn="ctr">
              <a:spcBef>
                <a:spcPts val="0"/>
              </a:spcBef>
              <a:spcAft>
                <a:spcPts val="0"/>
              </a:spcAft>
              <a:buNone/>
            </a:pPr>
            <a:r>
              <a:t/>
            </a:r>
            <a:endParaRPr>
              <a:latin typeface="Alef"/>
              <a:ea typeface="Alef"/>
              <a:cs typeface="Alef"/>
              <a:sym typeface="Alef"/>
            </a:endParaRPr>
          </a:p>
          <a:p>
            <a:pPr indent="0" lvl="0" marL="0" rtl="1" algn="ctr">
              <a:spcBef>
                <a:spcPts val="0"/>
              </a:spcBef>
              <a:spcAft>
                <a:spcPts val="0"/>
              </a:spcAft>
              <a:buNone/>
            </a:pPr>
            <a:r>
              <a:t/>
            </a:r>
            <a:endParaRPr>
              <a:latin typeface="Alef"/>
              <a:ea typeface="Alef"/>
              <a:cs typeface="Alef"/>
              <a:sym typeface="Alef"/>
            </a:endParaRPr>
          </a:p>
        </p:txBody>
      </p:sp>
      <p:pic>
        <p:nvPicPr>
          <p:cNvPr id="106" name="Google Shape;106;p21"/>
          <p:cNvPicPr preferRelativeResize="0"/>
          <p:nvPr/>
        </p:nvPicPr>
        <p:blipFill>
          <a:blip r:embed="rId3">
            <a:alphaModFix/>
          </a:blip>
          <a:stretch>
            <a:fillRect/>
          </a:stretch>
        </p:blipFill>
        <p:spPr>
          <a:xfrm>
            <a:off x="904875" y="2571750"/>
            <a:ext cx="7334250" cy="2190750"/>
          </a:xfrm>
          <a:prstGeom prst="rect">
            <a:avLst/>
          </a:prstGeom>
          <a:noFill/>
          <a:ln>
            <a:noFill/>
          </a:ln>
        </p:spPr>
      </p:pic>
      <p:pic>
        <p:nvPicPr>
          <p:cNvPr id="107" name="Google Shape;107;p21"/>
          <p:cNvPicPr preferRelativeResize="0"/>
          <p:nvPr/>
        </p:nvPicPr>
        <p:blipFill>
          <a:blip r:embed="rId4">
            <a:alphaModFix/>
          </a:blip>
          <a:stretch>
            <a:fillRect/>
          </a:stretch>
        </p:blipFill>
        <p:spPr>
          <a:xfrm>
            <a:off x="6927606" y="2976325"/>
            <a:ext cx="1007193" cy="1381601"/>
          </a:xfrm>
          <a:prstGeom prst="rect">
            <a:avLst/>
          </a:prstGeom>
          <a:noFill/>
          <a:ln>
            <a:noFill/>
          </a:ln>
        </p:spPr>
      </p:pic>
      <p:pic>
        <p:nvPicPr>
          <p:cNvPr id="108" name="Google Shape;108;p21"/>
          <p:cNvPicPr preferRelativeResize="0"/>
          <p:nvPr/>
        </p:nvPicPr>
        <p:blipFill>
          <a:blip r:embed="rId5">
            <a:alphaModFix/>
          </a:blip>
          <a:stretch>
            <a:fillRect/>
          </a:stretch>
        </p:blipFill>
        <p:spPr>
          <a:xfrm>
            <a:off x="1377125" y="2946991"/>
            <a:ext cx="686150" cy="1384458"/>
          </a:xfrm>
          <a:prstGeom prst="rect">
            <a:avLst/>
          </a:prstGeom>
          <a:noFill/>
          <a:ln>
            <a:noFill/>
          </a:ln>
        </p:spPr>
      </p:pic>
      <p:sp>
        <p:nvSpPr>
          <p:cNvPr id="109" name="Google Shape;109;p21"/>
          <p:cNvSpPr txBox="1"/>
          <p:nvPr/>
        </p:nvSpPr>
        <p:spPr>
          <a:xfrm>
            <a:off x="1278000" y="4522900"/>
            <a:ext cx="88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w" sz="2000"/>
              <a:t>View</a:t>
            </a:r>
            <a:endParaRPr b="1" sz="2000"/>
          </a:p>
        </p:txBody>
      </p:sp>
      <p:sp>
        <p:nvSpPr>
          <p:cNvPr id="110" name="Google Shape;110;p21"/>
          <p:cNvSpPr txBox="1"/>
          <p:nvPr/>
        </p:nvSpPr>
        <p:spPr>
          <a:xfrm>
            <a:off x="7021725" y="4522900"/>
            <a:ext cx="100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w" sz="2000"/>
              <a:t>Model</a:t>
            </a:r>
            <a:endParaRPr b="1" sz="20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